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6" r:id="rId4"/>
    <p:sldId id="287" r:id="rId5"/>
    <p:sldId id="303" r:id="rId6"/>
    <p:sldId id="288" r:id="rId7"/>
    <p:sldId id="323" r:id="rId8"/>
    <p:sldId id="324" r:id="rId9"/>
    <p:sldId id="300" r:id="rId10"/>
    <p:sldId id="326" r:id="rId11"/>
    <p:sldId id="291" r:id="rId12"/>
    <p:sldId id="325" r:id="rId13"/>
    <p:sldId id="302" r:id="rId14"/>
    <p:sldId id="321" r:id="rId15"/>
    <p:sldId id="292" r:id="rId16"/>
    <p:sldId id="327" r:id="rId17"/>
    <p:sldId id="322" r:id="rId18"/>
    <p:sldId id="305" r:id="rId19"/>
    <p:sldId id="309" r:id="rId20"/>
    <p:sldId id="328" r:id="rId21"/>
    <p:sldId id="313" r:id="rId22"/>
    <p:sldId id="294" r:id="rId23"/>
    <p:sldId id="329" r:id="rId24"/>
    <p:sldId id="314" r:id="rId25"/>
    <p:sldId id="330" r:id="rId26"/>
    <p:sldId id="298" r:id="rId27"/>
    <p:sldId id="331" r:id="rId28"/>
    <p:sldId id="332" r:id="rId29"/>
    <p:sldId id="333" r:id="rId30"/>
    <p:sldId id="318" r:id="rId31"/>
    <p:sldId id="334" r:id="rId32"/>
    <p:sldId id="320" r:id="rId3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oria Maimela" initials="GM" lastIdx="7" clrIdx="0">
    <p:extLst>
      <p:ext uri="{19B8F6BF-5375-455C-9EA6-DF929625EA0E}">
        <p15:presenceInfo xmlns:p15="http://schemas.microsoft.com/office/powerpoint/2012/main" userId="S::gkgosana@wrhi.ac.za::f2c17b0c-bf4f-4650-985a-8b4cb6de4329" providerId="AD"/>
      </p:ext>
    </p:extLst>
  </p:cmAuthor>
  <p:cmAuthor id="2" name="Lee Fairlie" initials="LF" lastIdx="4" clrIdx="1">
    <p:extLst>
      <p:ext uri="{19B8F6BF-5375-455C-9EA6-DF929625EA0E}">
        <p15:presenceInfo xmlns:p15="http://schemas.microsoft.com/office/powerpoint/2012/main" userId="S::lfairlie@wrhi.ac.za::7b0fef90-c92d-490c-9b3a-6e3c4ea987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0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39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Cascade of Care in HIV-Infected Youth in the United States</a:t>
            </a:r>
          </a:p>
        </c:rich>
      </c:tx>
      <c:layout>
        <c:manualLayout>
          <c:xMode val="edge"/>
          <c:yMode val="edge"/>
          <c:x val="0.21373131069360918"/>
          <c:y val="2.4757209794302425E-2"/>
        </c:manualLayout>
      </c:layout>
      <c:overlay val="0"/>
      <c:spPr>
        <a:noFill/>
        <a:ln w="381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53768280995425"/>
          <c:y val="2.3553329409109088E-2"/>
          <c:w val="0.79616689506732008"/>
          <c:h val="0.7328083989501312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Fig.1. Estimated cascade of care in HIV-infected youth (ages 13-29 years) in the United States.</c:v>
                </c:pt>
              </c:strCache>
            </c:strRef>
          </c:tx>
          <c:spPr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B1-48AF-869C-22556F50622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B1-48AF-869C-22556F50622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B1-48AF-869C-22556F50622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B1-48AF-869C-22556F50622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5B1-48AF-869C-22556F50622B}"/>
              </c:ext>
            </c:extLst>
          </c:dPt>
          <c:cat>
            <c:strRef>
              <c:f>Sheet1!$A$2:$A$6</c:f>
              <c:strCache>
                <c:ptCount val="5"/>
                <c:pt idx="0">
                  <c:v>Infected = 100%</c:v>
                </c:pt>
                <c:pt idx="1">
                  <c:v>Diagnosed = 40%</c:v>
                </c:pt>
                <c:pt idx="2">
                  <c:v>Linked = 25%</c:v>
                </c:pt>
                <c:pt idx="3">
                  <c:v>Retained = 11%</c:v>
                </c:pt>
                <c:pt idx="4">
                  <c:v>Suppressed -&gt; 6%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78949</c:v>
                </c:pt>
                <c:pt idx="1">
                  <c:v>31979</c:v>
                </c:pt>
                <c:pt idx="2">
                  <c:v>19824</c:v>
                </c:pt>
                <c:pt idx="3">
                  <c:v>8723</c:v>
                </c:pt>
                <c:pt idx="4">
                  <c:v>4449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B1-48AF-869C-22556F506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339984"/>
        <c:axId val="548675824"/>
      </c:barChart>
      <c:catAx>
        <c:axId val="55233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675824"/>
        <c:crosses val="autoZero"/>
        <c:auto val="1"/>
        <c:lblAlgn val="ctr"/>
        <c:lblOffset val="100"/>
        <c:noMultiLvlLbl val="0"/>
      </c:catAx>
      <c:valAx>
        <c:axId val="54867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233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38100" cap="flat" cmpd="sng" algn="ctr">
      <a:solidFill>
        <a:sysClr val="windowText" lastClr="000000">
          <a:lumMod val="95000"/>
          <a:lumOff val="5000"/>
        </a:sys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0.2807</cdr:x>
      <cdr:y>0.41513</cdr:y>
    </cdr:from>
    <cdr:to>
      <cdr:x>0.4346</cdr:x>
      <cdr:y>0.47593</cdr:y>
    </cdr:to>
    <cdr:sp macro="" textlink="">
      <cdr:nvSpPr>
        <cdr:cNvPr id="2" name="Text Box 3"/>
        <cdr:cNvSpPr txBox="1"/>
      </cdr:nvSpPr>
      <cdr:spPr>
        <a:xfrm xmlns:a="http://schemas.openxmlformats.org/drawingml/2006/main">
          <a:off x="1275272" y="1509183"/>
          <a:ext cx="699184" cy="22103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>
          <a:solidFill>
            <a:prstClr val="black"/>
          </a:solidFill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n-ZA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31,979</a:t>
          </a:r>
        </a:p>
      </cdr:txBody>
    </cdr:sp>
  </cdr:relSizeAnchor>
  <cdr:relSizeAnchor xmlns:cdr="http://schemas.openxmlformats.org/drawingml/2006/chartDrawing">
    <cdr:from>
      <cdr:x>0.45337</cdr:x>
      <cdr:y>0.50813</cdr:y>
    </cdr:from>
    <cdr:to>
      <cdr:x>0.60727</cdr:x>
      <cdr:y>0.56493</cdr:y>
    </cdr:to>
    <cdr:sp macro="" textlink="">
      <cdr:nvSpPr>
        <cdr:cNvPr id="3" name="Text Box 3"/>
        <cdr:cNvSpPr txBox="1"/>
      </cdr:nvSpPr>
      <cdr:spPr>
        <a:xfrm xmlns:a="http://schemas.openxmlformats.org/drawingml/2006/main">
          <a:off x="2059698" y="2100268"/>
          <a:ext cx="699184" cy="23477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>
          <a:solidFill>
            <a:prstClr val="black"/>
          </a:solidFill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19,824</a:t>
          </a:r>
        </a:p>
      </cdr:txBody>
    </cdr:sp>
  </cdr:relSizeAnchor>
  <cdr:relSizeAnchor xmlns:cdr="http://schemas.openxmlformats.org/drawingml/2006/chartDrawing">
    <cdr:from>
      <cdr:x>0.6131</cdr:x>
      <cdr:y>0.59299</cdr:y>
    </cdr:from>
    <cdr:to>
      <cdr:x>0.75212</cdr:x>
      <cdr:y>0.64947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2785368" y="2451024"/>
          <a:ext cx="631596" cy="23343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>
          <a:solidFill>
            <a:prstClr val="black"/>
          </a:solidFill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8,723</a:t>
          </a:r>
        </a:p>
      </cdr:txBody>
    </cdr:sp>
  </cdr:relSizeAnchor>
  <cdr:relSizeAnchor xmlns:cdr="http://schemas.openxmlformats.org/drawingml/2006/chartDrawing">
    <cdr:from>
      <cdr:x>0.7885</cdr:x>
      <cdr:y>0.64249</cdr:y>
    </cdr:from>
    <cdr:to>
      <cdr:x>0.91428</cdr:x>
      <cdr:y>0.69823</cdr:y>
    </cdr:to>
    <cdr:sp macro="" textlink="">
      <cdr:nvSpPr>
        <cdr:cNvPr id="5" name="Text Box 3"/>
        <cdr:cNvSpPr txBox="1"/>
      </cdr:nvSpPr>
      <cdr:spPr>
        <a:xfrm xmlns:a="http://schemas.openxmlformats.org/drawingml/2006/main">
          <a:off x="3582238" y="2655624"/>
          <a:ext cx="571451" cy="23038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>
          <a:solidFill>
            <a:prstClr val="black"/>
          </a:solidFill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7000"/>
            </a:lnSpc>
            <a:spcAft>
              <a:spcPts val="800"/>
            </a:spcAft>
          </a:pPr>
          <a:r>
            <a: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4,449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645B4-8CDD-4AC5-B1B3-7D3C34DC2FD9}" type="datetimeFigureOut">
              <a:rPr lang="en-ZA" smtClean="0"/>
              <a:t>2019/07/23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46B99-974E-448C-8CA4-A1121E7F405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77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910AC-F35A-47E1-933C-DCF4A2013EBC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849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Need to check these articles…..put heading at the bottom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46B99-974E-448C-8CA4-A1121E7F4059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130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ICAP population based surveys 2016 to measure HIV-incidence in Malawi, </a:t>
            </a:r>
            <a:r>
              <a:rPr lang="en-ZA" dirty="0" err="1"/>
              <a:t>Zim</a:t>
            </a:r>
            <a:r>
              <a:rPr lang="en-ZA" dirty="0"/>
              <a:t>, Zambia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910AC-F35A-47E1-933C-DCF4A2013EBC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811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Engagement in care refers to the maintenance of HIV-related health care following initial linkage. (9) The process of engagement requires – at minimum – adherence to scheduled clinic visits (usually at defined 3-6 months intervals).(10) Although up to 90% of recently diagnosed individuals complete a second HIV-related visit after linkage, only 45%-55% complete at least one visit every 6 months</a:t>
            </a:r>
          </a:p>
          <a:p>
            <a:r>
              <a:rPr lang="en-ZA" dirty="0"/>
              <a:t>Initial engagement may be high but then about 30% adolescents in the US drop out of care (Philbin)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910AC-F35A-47E1-933C-DCF4A2013EBC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074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910AC-F35A-47E1-933C-DCF4A2013EBC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147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6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7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7128-B0B3-4A39-9AAA-13C395EC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238690"/>
            <a:ext cx="10363200" cy="1362075"/>
          </a:xfrm>
        </p:spPr>
        <p:txBody>
          <a:bodyPr>
            <a:normAutofit/>
          </a:bodyPr>
          <a:lstStyle/>
          <a:p>
            <a:r>
              <a:rPr lang="en-ZA" sz="4400" dirty="0"/>
              <a:t>HIV testing, diagnosis and linkage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48518-76F8-4272-935D-D782B30F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389479"/>
            <a:ext cx="4963844" cy="34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4509-0331-4620-9388-ED2C174D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Test and diagnose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F597A-5260-454F-8789-E112965C3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224" y="1417638"/>
            <a:ext cx="9700880" cy="4689131"/>
          </a:xfrm>
        </p:spPr>
        <p:txBody>
          <a:bodyPr>
            <a:normAutofit fontScale="92500" lnSpcReduction="20000"/>
          </a:bodyPr>
          <a:lstStyle/>
          <a:p>
            <a:r>
              <a:rPr lang="en-ZA" sz="2400" dirty="0"/>
              <a:t>Despite adolescents and youth being a high risk population testing and diagnosis remains a significant challenge </a:t>
            </a:r>
          </a:p>
          <a:p>
            <a:r>
              <a:rPr lang="en-ZA" sz="2400" dirty="0"/>
              <a:t>Well adolescents/youth are likely to NOT access clinics and clinic-based testing </a:t>
            </a:r>
          </a:p>
          <a:p>
            <a:pPr marL="0" indent="0">
              <a:buNone/>
            </a:pPr>
            <a:r>
              <a:rPr lang="en-ZA" dirty="0"/>
              <a:t> </a:t>
            </a:r>
            <a:r>
              <a:rPr lang="en-ZA" sz="1800" dirty="0"/>
              <a:t>-   59% of HIV+ youth in the US remain undiagnosed</a:t>
            </a:r>
          </a:p>
          <a:p>
            <a:pPr marL="0" indent="0">
              <a:buNone/>
            </a:pPr>
            <a:r>
              <a:rPr lang="en-ZA" sz="1800" dirty="0"/>
              <a:t>  -   In SSA, only 20% of HIV+ adolescent girls know their status (2013) </a:t>
            </a:r>
          </a:p>
          <a:p>
            <a:pPr marL="0" indent="0">
              <a:buNone/>
            </a:pPr>
            <a:r>
              <a:rPr lang="en-ZA" sz="1800" dirty="0"/>
              <a:t>  -   Malawi, Zambia and Zimbabwe 46% 15-24 year olds aware of their status (2016)</a:t>
            </a:r>
          </a:p>
          <a:p>
            <a:pPr marL="0" indent="0">
              <a:buNone/>
            </a:pPr>
            <a:endParaRPr lang="en-ZA" sz="1800" dirty="0"/>
          </a:p>
          <a:p>
            <a:r>
              <a:rPr lang="en-ZA" sz="2400" dirty="0"/>
              <a:t>We need to optimise opportunities at adolescent visits to obvious places e.g. Family planning, ANC, TB clinics, nutritional services </a:t>
            </a:r>
          </a:p>
          <a:p>
            <a:r>
              <a:rPr lang="en-ZA" sz="2400" dirty="0"/>
              <a:t>BUT we need even more effort to reach the “hard-to-engage” adolescents/youth </a:t>
            </a:r>
          </a:p>
          <a:p>
            <a:r>
              <a:rPr lang="en-ZA" sz="2400" dirty="0"/>
              <a:t>We need to make HIV testing simpler for adolescents </a:t>
            </a:r>
          </a:p>
          <a:p>
            <a:r>
              <a:rPr lang="en-ZA" sz="2400" dirty="0"/>
              <a:t>We need to involve Adolescent/Youth to achieve this!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FF3CF-9559-45B2-A70D-C3049D731738}"/>
              </a:ext>
            </a:extLst>
          </p:cNvPr>
          <p:cNvSpPr txBox="1"/>
          <p:nvPr/>
        </p:nvSpPr>
        <p:spPr>
          <a:xfrm>
            <a:off x="8187854" y="6106770"/>
            <a:ext cx="650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Zanoni</a:t>
            </a:r>
            <a:r>
              <a:rPr lang="en-ZA" sz="1600" dirty="0"/>
              <a:t>, </a:t>
            </a:r>
            <a:r>
              <a:rPr lang="en-ZA" sz="1600" i="1" dirty="0"/>
              <a:t>AIDS Patient Care STDs,</a:t>
            </a:r>
            <a:r>
              <a:rPr lang="en-ZA" sz="1600" dirty="0"/>
              <a:t> 2014; </a:t>
            </a:r>
          </a:p>
          <a:p>
            <a:r>
              <a:rPr lang="en-ZA" sz="1600" dirty="0"/>
              <a:t>UNICEF 2013; ICAP PHIA 2015/6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C313D-4E46-4C9E-8447-ABFB203C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" y="5633128"/>
            <a:ext cx="1825145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9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D083C-E60A-4CAB-ACDD-74EEFE88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74" y="280042"/>
            <a:ext cx="7022969" cy="2534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B7E69-9016-49FF-9FFF-51F1F25E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56" y="1427772"/>
            <a:ext cx="7937369" cy="2772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5BCF7-4AF8-466B-AD96-A543F5108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073" y="3085638"/>
            <a:ext cx="8228924" cy="2344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8277C-63FA-4074-AAF0-433A56D0A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551" y="4429708"/>
            <a:ext cx="8565006" cy="1837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6F024-6946-457E-8961-7B834FCA522B}"/>
              </a:ext>
            </a:extLst>
          </p:cNvPr>
          <p:cNvSpPr txBox="1"/>
          <p:nvPr/>
        </p:nvSpPr>
        <p:spPr>
          <a:xfrm>
            <a:off x="7718057" y="6393292"/>
            <a:ext cx="335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21D3F-5A4E-462E-B5A4-4260913A7610}"/>
              </a:ext>
            </a:extLst>
          </p:cNvPr>
          <p:cNvSpPr txBox="1"/>
          <p:nvPr/>
        </p:nvSpPr>
        <p:spPr>
          <a:xfrm>
            <a:off x="3240884" y="6393292"/>
            <a:ext cx="973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Indravudh</a:t>
            </a:r>
            <a:r>
              <a:rPr lang="en-ZA" sz="1600" dirty="0"/>
              <a:t>, </a:t>
            </a:r>
            <a:r>
              <a:rPr lang="en-ZA" sz="1600" i="1" dirty="0"/>
              <a:t>AIDS</a:t>
            </a:r>
            <a:r>
              <a:rPr lang="en-ZA" sz="1600" dirty="0"/>
              <a:t>, 2017; Wilson, </a:t>
            </a:r>
            <a:r>
              <a:rPr lang="en-ZA" sz="1600" i="1" dirty="0"/>
              <a:t>AIDS</a:t>
            </a:r>
            <a:r>
              <a:rPr lang="en-ZA" sz="1600" dirty="0"/>
              <a:t>, 2017, </a:t>
            </a:r>
            <a:r>
              <a:rPr lang="en-ZA" sz="1600" dirty="0" err="1"/>
              <a:t>Marano</a:t>
            </a:r>
            <a:r>
              <a:rPr lang="en-ZA" sz="1600" dirty="0"/>
              <a:t>, </a:t>
            </a:r>
            <a:r>
              <a:rPr lang="en-ZA" sz="1600" i="1" dirty="0"/>
              <a:t>AIDS</a:t>
            </a:r>
            <a:r>
              <a:rPr lang="en-ZA" sz="1600" dirty="0"/>
              <a:t>, 2017, </a:t>
            </a:r>
            <a:r>
              <a:rPr lang="en-ZA" sz="1600" dirty="0" err="1"/>
              <a:t>Kranzer</a:t>
            </a:r>
            <a:r>
              <a:rPr lang="en-ZA" sz="1600" dirty="0"/>
              <a:t>, Lancet </a:t>
            </a:r>
            <a:r>
              <a:rPr lang="en-ZA" sz="1600" i="1" dirty="0"/>
              <a:t>HIV</a:t>
            </a:r>
            <a:r>
              <a:rPr lang="en-ZA" sz="1600" dirty="0"/>
              <a:t>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09A13-F04C-4D17-9FB1-8D86DF5A5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4" y="5522171"/>
            <a:ext cx="2085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8194-DC7A-40D1-8D35-B6DB47D8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077175"/>
          </a:xfrm>
        </p:spPr>
        <p:txBody>
          <a:bodyPr>
            <a:normAutofit fontScale="90000"/>
          </a:bodyPr>
          <a:lstStyle/>
          <a:p>
            <a:r>
              <a:rPr lang="en-ZA" dirty="0"/>
              <a:t>  Yield and acceptability of HIV testing 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137776-029B-49A3-9E6D-21D51A272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336" y="3565220"/>
            <a:ext cx="8785781" cy="1982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2B331-D166-49C8-9005-A64F81D5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336" y="1396427"/>
            <a:ext cx="8305015" cy="1939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CEC7D-F89A-419B-B8A6-9E635E47A974}"/>
              </a:ext>
            </a:extLst>
          </p:cNvPr>
          <p:cNvSpPr txBox="1"/>
          <p:nvPr/>
        </p:nvSpPr>
        <p:spPr>
          <a:xfrm>
            <a:off x="3966914" y="4393097"/>
            <a:ext cx="928471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BB8F6-8D03-4643-9224-98A5833D9533}"/>
              </a:ext>
            </a:extLst>
          </p:cNvPr>
          <p:cNvSpPr txBox="1"/>
          <p:nvPr/>
        </p:nvSpPr>
        <p:spPr>
          <a:xfrm>
            <a:off x="6308936" y="4393096"/>
            <a:ext cx="928471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8BFF6-9E13-44D2-B82C-2F9FB6AC9D9A}"/>
              </a:ext>
            </a:extLst>
          </p:cNvPr>
          <p:cNvSpPr txBox="1"/>
          <p:nvPr/>
        </p:nvSpPr>
        <p:spPr>
          <a:xfrm>
            <a:off x="8784771" y="4393097"/>
            <a:ext cx="849086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A549B-7B25-46E6-A8BF-5869677FB094}"/>
              </a:ext>
            </a:extLst>
          </p:cNvPr>
          <p:cNvSpPr txBox="1"/>
          <p:nvPr/>
        </p:nvSpPr>
        <p:spPr>
          <a:xfrm>
            <a:off x="8036560" y="6190757"/>
            <a:ext cx="434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Govindasamy</a:t>
            </a:r>
            <a:r>
              <a:rPr lang="en-ZA" sz="1600" dirty="0"/>
              <a:t>, </a:t>
            </a:r>
            <a:r>
              <a:rPr lang="en-ZA" sz="1600" i="1" dirty="0"/>
              <a:t>JIAS</a:t>
            </a:r>
            <a:r>
              <a:rPr lang="en-ZA" sz="1600" dirty="0"/>
              <a:t>,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77F6C-F0A9-4FF6-8BAA-0AEF3B33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5585919"/>
            <a:ext cx="2085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2504-6929-42C3-81AF-A80456C2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19" y="1822199"/>
            <a:ext cx="4428335" cy="3661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268C69-BD89-4E48-9E60-C8B0EEA4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19" y="169087"/>
            <a:ext cx="4756858" cy="691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250A7-3B6D-4CAC-A3D2-45184BB33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331" y="1333137"/>
            <a:ext cx="4972050" cy="3829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8F6132-74DE-4FBF-8DB0-210D9FB753A8}"/>
              </a:ext>
            </a:extLst>
          </p:cNvPr>
          <p:cNvSpPr/>
          <p:nvPr/>
        </p:nvSpPr>
        <p:spPr>
          <a:xfrm>
            <a:off x="6267400" y="5294672"/>
            <a:ext cx="5132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b="1" dirty="0">
                <a:solidFill>
                  <a:srgbClr val="000000"/>
                </a:solidFill>
                <a:latin typeface="Arial" panose="020B0604020202020204" pitchFamily="34" charset="0"/>
              </a:rPr>
              <a:t>HIV POSITIVITY </a:t>
            </a:r>
            <a:r>
              <a:rPr lang="en-ZA" sz="1200" dirty="0">
                <a:solidFill>
                  <a:srgbClr val="000000"/>
                </a:solidFill>
                <a:latin typeface="Arial" panose="020B0604020202020204" pitchFamily="34" charset="0"/>
              </a:rPr>
              <a:t>The overall HIV positivity rate across the two sub-districts was 7.3% (2732/37 532). Positivity was higher in primary health facilities (7.8%) than in mobile clinics and community settings (4.9%). </a:t>
            </a:r>
            <a:endParaRPr lang="en-ZA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BEC7D-914E-45CE-BABA-0523E5551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94" y="918953"/>
            <a:ext cx="5740707" cy="903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37836-E7B2-4118-A065-A91A43B537C5}"/>
              </a:ext>
            </a:extLst>
          </p:cNvPr>
          <p:cNvSpPr txBox="1"/>
          <p:nvPr/>
        </p:nvSpPr>
        <p:spPr>
          <a:xfrm>
            <a:off x="8595359" y="6188600"/>
            <a:ext cx="273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Acknowledgement: USAID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B4ED3-F1E4-4C1B-91E0-14D9F2F9AEB6}"/>
              </a:ext>
            </a:extLst>
          </p:cNvPr>
          <p:cNvSpPr txBox="1"/>
          <p:nvPr/>
        </p:nvSpPr>
        <p:spPr>
          <a:xfrm>
            <a:off x="1933271" y="6355642"/>
            <a:ext cx="416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Beery, </a:t>
            </a:r>
            <a:r>
              <a:rPr lang="en-ZA" sz="1600" i="1" dirty="0"/>
              <a:t>INTEREST Conference</a:t>
            </a:r>
            <a:r>
              <a:rPr lang="en-ZA" sz="1600" dirty="0"/>
              <a:t>, 2018</a:t>
            </a:r>
            <a:endParaRPr lang="en-ZA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75E86-1F27-44C2-BFED-B712E164F858}"/>
              </a:ext>
            </a:extLst>
          </p:cNvPr>
          <p:cNvSpPr txBox="1"/>
          <p:nvPr/>
        </p:nvSpPr>
        <p:spPr>
          <a:xfrm>
            <a:off x="7203440" y="2359550"/>
            <a:ext cx="3850640" cy="556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F3A2F-9B1E-4EFF-89C4-DB60838CD59B}"/>
              </a:ext>
            </a:extLst>
          </p:cNvPr>
          <p:cNvSpPr txBox="1"/>
          <p:nvPr/>
        </p:nvSpPr>
        <p:spPr>
          <a:xfrm>
            <a:off x="7203440" y="3649872"/>
            <a:ext cx="385064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3A1E6E-F648-4ADF-B900-99A6362C2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217" y="5988765"/>
            <a:ext cx="2542659" cy="73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94E9E-59CF-4070-B2ED-097A75C25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8" y="5636024"/>
            <a:ext cx="1905733" cy="11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8087-F7AA-4050-9757-C07D0C5E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207318"/>
            <a:ext cx="12425680" cy="1325563"/>
          </a:xfrm>
        </p:spPr>
        <p:txBody>
          <a:bodyPr>
            <a:normAutofit/>
          </a:bodyPr>
          <a:lstStyle/>
          <a:p>
            <a:pPr algn="l"/>
            <a:r>
              <a:rPr lang="en-ZA" sz="3600" dirty="0"/>
              <a:t>Linkage and engagement in care remains a challenge……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A862BC-B43F-4BF0-928A-1C7C1E584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0210" y="1776708"/>
            <a:ext cx="4502139" cy="336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10264-BE86-4B3B-BC15-2C2FBA5CA0D5}"/>
              </a:ext>
            </a:extLst>
          </p:cNvPr>
          <p:cNvSpPr txBox="1"/>
          <p:nvPr/>
        </p:nvSpPr>
        <p:spPr>
          <a:xfrm>
            <a:off x="1135108" y="1234852"/>
            <a:ext cx="3587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Linkage and engagement barriers: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5D7E2-5B54-4C0A-A957-8BD28B2F2CE2}"/>
              </a:ext>
            </a:extLst>
          </p:cNvPr>
          <p:cNvSpPr txBox="1"/>
          <p:nvPr/>
        </p:nvSpPr>
        <p:spPr>
          <a:xfrm>
            <a:off x="883912" y="2060441"/>
            <a:ext cx="4348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/>
              <a:t>Legal and cultural related to age of consent for HIV testing and accessing treatment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/>
              <a:t>Lack of, or incomplete implementation/uptake of adolescent and youth friendly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/>
              <a:t>Inadequate peer support/navigation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/>
              <a:t>Individual factors: </a:t>
            </a:r>
          </a:p>
          <a:p>
            <a:r>
              <a:rPr lang="en-ZA" sz="1600" dirty="0"/>
              <a:t>       - Age, race, sexual orientation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/>
              <a:t>Slow rollout of community-based strategies for testing and linkage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74EB5-9762-4F1A-92BE-7C9D78E67BE7}"/>
              </a:ext>
            </a:extLst>
          </p:cNvPr>
          <p:cNvSpPr txBox="1"/>
          <p:nvPr/>
        </p:nvSpPr>
        <p:spPr>
          <a:xfrm>
            <a:off x="7823979" y="6283956"/>
            <a:ext cx="3398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err="1"/>
              <a:t>Ruria</a:t>
            </a:r>
            <a:r>
              <a:rPr lang="en-ZA" sz="1400" i="1" dirty="0"/>
              <a:t>, AIDS, </a:t>
            </a:r>
            <a:r>
              <a:rPr lang="en-ZA" sz="1400" dirty="0"/>
              <a:t>2017</a:t>
            </a:r>
            <a:r>
              <a:rPr lang="en-ZA" sz="1400" i="1" dirty="0"/>
              <a:t>; </a:t>
            </a:r>
            <a:r>
              <a:rPr lang="en-ZA" sz="1400" dirty="0"/>
              <a:t>Philbin</a:t>
            </a:r>
            <a:r>
              <a:rPr lang="en-ZA" sz="1400" i="1" dirty="0"/>
              <a:t>, AIDS </a:t>
            </a:r>
            <a:r>
              <a:rPr lang="en-ZA" sz="1400" i="1" dirty="0" err="1"/>
              <a:t>Behav</a:t>
            </a:r>
            <a:r>
              <a:rPr lang="en-ZA" sz="1400" i="1" dirty="0"/>
              <a:t>, </a:t>
            </a:r>
            <a:r>
              <a:rPr lang="en-ZA" sz="1400" dirty="0"/>
              <a:t>2014</a:t>
            </a:r>
            <a:r>
              <a:rPr lang="en-ZA" sz="1400" i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A87C5-E8C0-4299-A7CD-37F3E30B3B52}"/>
              </a:ext>
            </a:extLst>
          </p:cNvPr>
          <p:cNvSpPr txBox="1"/>
          <p:nvPr/>
        </p:nvSpPr>
        <p:spPr>
          <a:xfrm>
            <a:off x="6583827" y="1184037"/>
            <a:ext cx="362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RED CARPET PROGRAM</a:t>
            </a:r>
          </a:p>
          <a:p>
            <a:r>
              <a:rPr lang="en-ZA" smtClean="0"/>
              <a:t>Kenya</a:t>
            </a:r>
            <a:r>
              <a:rPr lang="en-ZA" smtClean="0"/>
              <a:t>  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4C611-58D2-4599-B866-01DED7672F7E}"/>
              </a:ext>
            </a:extLst>
          </p:cNvPr>
          <p:cNvSpPr txBox="1"/>
          <p:nvPr/>
        </p:nvSpPr>
        <p:spPr>
          <a:xfrm>
            <a:off x="327517" y="4434006"/>
            <a:ext cx="8552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Red carpet program:</a:t>
            </a:r>
          </a:p>
          <a:p>
            <a:r>
              <a:rPr lang="en-ZA" sz="1600" dirty="0"/>
              <a:t>559 adolescents and youth </a:t>
            </a:r>
          </a:p>
          <a:p>
            <a:r>
              <a:rPr lang="en-ZA" sz="1600" dirty="0">
                <a:solidFill>
                  <a:srgbClr val="FF0000"/>
                </a:solidFill>
              </a:rPr>
              <a:t>Increased linkage </a:t>
            </a:r>
            <a:r>
              <a:rPr lang="en-ZA" sz="1600" dirty="0"/>
              <a:t>(97.3%) compared to 56.5% before implementation (P&lt;0.001). </a:t>
            </a:r>
          </a:p>
          <a:p>
            <a:r>
              <a:rPr lang="en-ZA" sz="1600" dirty="0"/>
              <a:t>All adolescents and youths received peer </a:t>
            </a:r>
            <a:r>
              <a:rPr lang="en-ZA" sz="1600" dirty="0" err="1"/>
              <a:t>counseling</a:t>
            </a:r>
            <a:r>
              <a:rPr lang="en-ZA" sz="1600" dirty="0"/>
              <a:t> and psychosocial support</a:t>
            </a:r>
          </a:p>
          <a:p>
            <a:r>
              <a:rPr lang="en-ZA" sz="1600" dirty="0">
                <a:solidFill>
                  <a:srgbClr val="FF0000"/>
                </a:solidFill>
              </a:rPr>
              <a:t>Majority</a:t>
            </a:r>
            <a:r>
              <a:rPr lang="en-ZA" sz="1600" dirty="0"/>
              <a:t> (79.0%) were </a:t>
            </a:r>
            <a:r>
              <a:rPr lang="en-ZA" sz="1600" dirty="0">
                <a:solidFill>
                  <a:srgbClr val="FF0000"/>
                </a:solidFill>
              </a:rPr>
              <a:t>initiated</a:t>
            </a:r>
            <a:r>
              <a:rPr lang="en-ZA" sz="1600" dirty="0"/>
              <a:t> on treatment. </a:t>
            </a:r>
          </a:p>
          <a:p>
            <a:r>
              <a:rPr lang="en-ZA" sz="1600" dirty="0">
                <a:solidFill>
                  <a:srgbClr val="FF0000"/>
                </a:solidFill>
              </a:rPr>
              <a:t>Retention increased </a:t>
            </a:r>
            <a:r>
              <a:rPr lang="en-ZA" sz="1600" dirty="0"/>
              <a:t>from 66.0 to 90.0% at 3 months (P&lt;0.001), and from 54.4 to 98.6% at 6 months</a:t>
            </a:r>
          </a:p>
        </p:txBody>
      </p:sp>
    </p:spTree>
    <p:extLst>
      <p:ext uri="{BB962C8B-B14F-4D97-AF65-F5344CB8AC3E}">
        <p14:creationId xmlns:p14="http://schemas.microsoft.com/office/powerpoint/2010/main" val="2875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A065-AE04-4EA6-AF43-24633F90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40" y="3795468"/>
            <a:ext cx="10363200" cy="1362075"/>
          </a:xfrm>
        </p:spPr>
        <p:txBody>
          <a:bodyPr/>
          <a:lstStyle/>
          <a:p>
            <a:r>
              <a:rPr lang="en-ZA" dirty="0">
                <a:solidFill>
                  <a:srgbClr val="FF0000"/>
                </a:solidFill>
              </a:rPr>
              <a:t>retention in care and VL suppression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FF605-EA37-4B51-9EAB-B60E5F42B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931644"/>
            <a:ext cx="10363200" cy="1500187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4D2FE-45A5-4F14-8F82-B5575A85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23" y="547023"/>
            <a:ext cx="4653015" cy="29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4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35D85-0233-406C-A96C-E6651B4E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27" y="192494"/>
            <a:ext cx="6775783" cy="1355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721BC-6AE5-47EF-AEEB-EEBF6310A102}"/>
              </a:ext>
            </a:extLst>
          </p:cNvPr>
          <p:cNvSpPr txBox="1"/>
          <p:nvPr/>
        </p:nvSpPr>
        <p:spPr>
          <a:xfrm>
            <a:off x="6217921" y="2690336"/>
            <a:ext cx="5181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    61,242 ALHIV from 270 clinics in 34 countries</a:t>
            </a:r>
          </a:p>
          <a:p>
            <a:r>
              <a:rPr lang="en-ZA" dirty="0"/>
              <a:t>-    69% entered care &lt; 15 years, 31 % &gt; 15 years</a:t>
            </a:r>
          </a:p>
          <a:p>
            <a:pPr marL="285750" indent="-285750">
              <a:buFontTx/>
              <a:buChar char="-"/>
            </a:pPr>
            <a:r>
              <a:rPr lang="en-ZA" dirty="0"/>
              <a:t>3.9 % mortality, 8% transfer out, 30% LTFU</a:t>
            </a:r>
          </a:p>
          <a:p>
            <a:pPr marL="285750" indent="-285750">
              <a:buFontTx/>
              <a:buChar char="-"/>
            </a:pPr>
            <a:r>
              <a:rPr lang="en-ZA" dirty="0"/>
              <a:t>4-year cumulative incidence mortality 3.9% versus 5.4% and LTFU 26% versus 69% (entering care &lt; and &gt; 15 years respectively)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49A3A-64EA-4BE3-911E-E0704A4C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75" y="1639089"/>
            <a:ext cx="4765225" cy="4345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ACBEC-9680-4B29-8100-B8D3C424179E}"/>
              </a:ext>
            </a:extLst>
          </p:cNvPr>
          <p:cNvSpPr txBox="1"/>
          <p:nvPr/>
        </p:nvSpPr>
        <p:spPr>
          <a:xfrm>
            <a:off x="8808720" y="6179066"/>
            <a:ext cx="260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Karaminia</a:t>
            </a:r>
            <a:r>
              <a:rPr lang="en-ZA" sz="1600" dirty="0"/>
              <a:t>, </a:t>
            </a:r>
            <a:r>
              <a:rPr lang="en-ZA" sz="1600" i="1" dirty="0"/>
              <a:t>JIAS</a:t>
            </a:r>
            <a:r>
              <a:rPr lang="en-ZA" sz="16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898075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A2950-524E-4431-B5F1-CDE4B7C1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3" y="310395"/>
            <a:ext cx="4303336" cy="1336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98D37-1C0B-4EA5-8A60-721BC532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6" y="2038888"/>
            <a:ext cx="4889639" cy="222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024F4-6221-42FC-A82C-901F1B3A35D3}"/>
              </a:ext>
            </a:extLst>
          </p:cNvPr>
          <p:cNvSpPr txBox="1"/>
          <p:nvPr/>
        </p:nvSpPr>
        <p:spPr>
          <a:xfrm>
            <a:off x="7518719" y="6209016"/>
            <a:ext cx="826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Evans, </a:t>
            </a:r>
            <a:r>
              <a:rPr lang="en-ZA" sz="1600" i="1" dirty="0"/>
              <a:t>AIDS Research and Human Retroviruses</a:t>
            </a:r>
            <a:r>
              <a:rPr lang="en-ZA" sz="1600" dirty="0"/>
              <a:t>, 2013</a:t>
            </a:r>
          </a:p>
          <a:p>
            <a:r>
              <a:rPr lang="en-ZA" sz="1600" dirty="0"/>
              <a:t>ZAMPHIA Report 2016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0F940-B611-4476-AE6E-225C27379865}"/>
              </a:ext>
            </a:extLst>
          </p:cNvPr>
          <p:cNvSpPr txBox="1"/>
          <p:nvPr/>
        </p:nvSpPr>
        <p:spPr>
          <a:xfrm>
            <a:off x="291436" y="4469812"/>
            <a:ext cx="5062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Young adolescents less likely LTFU after ART initiation (HR 0.43 95% CI 0.26–0.69) compared to  older adolescents and young adults (HR 1.78 95% CI 1.34–2.36; HR 1.63 95% CI 1.41–1.89) compared to adults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560569-BD97-4A60-B131-CE0574D626CB}"/>
              </a:ext>
            </a:extLst>
          </p:cNvPr>
          <p:cNvSpPr txBox="1">
            <a:spLocks/>
          </p:cNvSpPr>
          <p:nvPr/>
        </p:nvSpPr>
        <p:spPr>
          <a:xfrm>
            <a:off x="2152650" y="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4EDE1-3A50-495C-AA4B-4FCBA34D5F18}"/>
              </a:ext>
            </a:extLst>
          </p:cNvPr>
          <p:cNvSpPr txBox="1"/>
          <p:nvPr/>
        </p:nvSpPr>
        <p:spPr>
          <a:xfrm>
            <a:off x="6227762" y="4165600"/>
            <a:ext cx="294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595804-82D4-489E-94B1-758A3CF7F1FC}"/>
              </a:ext>
            </a:extLst>
          </p:cNvPr>
          <p:cNvSpPr txBox="1"/>
          <p:nvPr/>
        </p:nvSpPr>
        <p:spPr>
          <a:xfrm>
            <a:off x="1259840" y="3590739"/>
            <a:ext cx="58928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A77EF-C016-413D-9A93-E620012F2B6E}"/>
              </a:ext>
            </a:extLst>
          </p:cNvPr>
          <p:cNvSpPr txBox="1"/>
          <p:nvPr/>
        </p:nvSpPr>
        <p:spPr>
          <a:xfrm>
            <a:off x="3199874" y="3590738"/>
            <a:ext cx="58928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  <a:p>
            <a:endParaRPr lang="en-Z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3E92DA-05F3-4428-8955-BE999E48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52" y="113982"/>
            <a:ext cx="587692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A5CC-A6B5-4B4E-AE2A-E2D6E1599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97" y="223520"/>
            <a:ext cx="7886700" cy="4351338"/>
          </a:xfrm>
        </p:spPr>
        <p:txBody>
          <a:bodyPr/>
          <a:lstStyle/>
          <a:p>
            <a:r>
              <a:rPr lang="en-ZA" sz="2000" dirty="0"/>
              <a:t>Mu et al (Asia):</a:t>
            </a:r>
          </a:p>
          <a:p>
            <a:pPr marL="0" indent="0">
              <a:buNone/>
            </a:pPr>
            <a:r>
              <a:rPr lang="en-ZA" sz="1600" dirty="0"/>
              <a:t>       - After initial suppression 1 in 5 risk of VF </a:t>
            </a:r>
          </a:p>
          <a:p>
            <a:pPr marL="0" indent="0">
              <a:buNone/>
            </a:pPr>
            <a:r>
              <a:rPr lang="en-ZA" sz="1600" dirty="0"/>
              <a:t>       - Incidence of VF 3.3/100 </a:t>
            </a:r>
            <a:r>
              <a:rPr lang="en-ZA" sz="1600" dirty="0" err="1"/>
              <a:t>py</a:t>
            </a:r>
            <a:endParaRPr lang="en-ZA" sz="1600" dirty="0"/>
          </a:p>
          <a:p>
            <a:pPr marL="0" indent="0">
              <a:buNone/>
            </a:pPr>
            <a:r>
              <a:rPr lang="en-ZA" sz="1600" dirty="0"/>
              <a:t>       - Risk factors late VF (&gt; 12 m after VS): Older age, rural setting, TB, PI-based regimen</a:t>
            </a:r>
          </a:p>
          <a:p>
            <a:r>
              <a:rPr lang="en-ZA" sz="2000" dirty="0"/>
              <a:t>Anderson (SA):</a:t>
            </a:r>
          </a:p>
          <a:p>
            <a:pPr marL="0" indent="0">
              <a:buNone/>
            </a:pPr>
            <a:r>
              <a:rPr lang="en-ZA" sz="1600" dirty="0"/>
              <a:t>      - Median age initiation 2.6 years, median follow-up 12.2 years </a:t>
            </a:r>
          </a:p>
          <a:p>
            <a:pPr marL="0" indent="0">
              <a:buNone/>
            </a:pPr>
            <a:r>
              <a:rPr lang="en-ZA" sz="1600" dirty="0"/>
              <a:t>      - 63.8% initiated NNRTI, 36.2% PI-based regimen</a:t>
            </a:r>
          </a:p>
          <a:p>
            <a:pPr marL="0" indent="0">
              <a:buNone/>
            </a:pPr>
            <a:r>
              <a:rPr lang="en-ZA" sz="1600" dirty="0"/>
              <a:t>      - At last follow up 49.6% on first line, 43.3% on second line</a:t>
            </a:r>
          </a:p>
          <a:p>
            <a:pPr marL="0" indent="0">
              <a:buNone/>
            </a:pPr>
            <a:r>
              <a:rPr lang="en-ZA" sz="1600" dirty="0"/>
              <a:t>      - 79.5% virally suppressed: 86.2% on first line, 76.8% on second line </a:t>
            </a:r>
          </a:p>
          <a:p>
            <a:pPr marL="0" indent="0">
              <a:buNone/>
            </a:pPr>
            <a:r>
              <a:rPr lang="en-ZA" sz="1600" dirty="0"/>
              <a:t>      - 10-year probability VF 56.7% (95% CI 48.3-65.5)</a:t>
            </a:r>
          </a:p>
          <a:p>
            <a:pPr marL="0" indent="0">
              <a:buNone/>
            </a:pPr>
            <a:r>
              <a:rPr lang="en-ZA" sz="1600" dirty="0"/>
              <a:t>      - 10 year probability of switching to second line 45.7%</a:t>
            </a:r>
          </a:p>
          <a:p>
            <a:r>
              <a:rPr lang="en-ZA" sz="2000" dirty="0"/>
              <a:t>Martin (SA):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209B3-796D-4B4A-A8B9-41B35CADF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99" y="3649728"/>
            <a:ext cx="3608827" cy="249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07E04-D6B3-47B8-9369-6ACBEDBF0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133" y="3649729"/>
            <a:ext cx="3765807" cy="2491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B4A0B3-3D75-484E-B4B4-33095FB9D4C4}"/>
              </a:ext>
            </a:extLst>
          </p:cNvPr>
          <p:cNvSpPr txBox="1"/>
          <p:nvPr/>
        </p:nvSpPr>
        <p:spPr>
          <a:xfrm>
            <a:off x="7628133" y="6171937"/>
            <a:ext cx="360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Mu, </a:t>
            </a:r>
            <a:r>
              <a:rPr lang="en-ZA" sz="1600" i="1" dirty="0"/>
              <a:t>JAIDS</a:t>
            </a:r>
            <a:r>
              <a:rPr lang="en-ZA" sz="1600" dirty="0"/>
              <a:t>, 2019; Anderson, </a:t>
            </a:r>
            <a:r>
              <a:rPr lang="en-ZA" sz="1600" i="1" dirty="0"/>
              <a:t>SAMJ,</a:t>
            </a:r>
            <a:r>
              <a:rPr lang="en-ZA" sz="1600" dirty="0"/>
              <a:t> 2019; Martin, </a:t>
            </a:r>
            <a:r>
              <a:rPr lang="en-ZA" sz="1600" i="1" dirty="0"/>
              <a:t>INTEREST conference</a:t>
            </a:r>
            <a:r>
              <a:rPr lang="en-ZA" sz="1600" dirty="0"/>
              <a:t>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61CB1-F49E-4A97-B6F2-7C528D76A41A}"/>
              </a:ext>
            </a:extLst>
          </p:cNvPr>
          <p:cNvSpPr txBox="1"/>
          <p:nvPr/>
        </p:nvSpPr>
        <p:spPr>
          <a:xfrm>
            <a:off x="954615" y="4280627"/>
            <a:ext cx="1981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Slight improvement in VL done and suppressed post-intervention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7B05-593B-4EAE-8839-FFDAE099D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1" y="6022959"/>
            <a:ext cx="2542659" cy="7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7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543143"/>
          </a:xfrm>
        </p:spPr>
        <p:txBody>
          <a:bodyPr>
            <a:noAutofit/>
          </a:bodyPr>
          <a:lstStyle/>
          <a:p>
            <a:r>
              <a:rPr lang="en-US" sz="2000" dirty="0"/>
              <a:t>Dr Lee Fairlie</a:t>
            </a:r>
          </a:p>
          <a:p>
            <a:r>
              <a:rPr lang="en-US" sz="2000" dirty="0"/>
              <a:t>22 July 2019 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Lost in Translation? </a:t>
            </a:r>
            <a:br>
              <a:rPr lang="en-ZA" dirty="0"/>
            </a:br>
            <a:r>
              <a:rPr lang="en-ZA" dirty="0"/>
              <a:t>What is U=U in the Adolescent Context Globally?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EBC81-6010-4704-944D-369070E01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3" y="4834479"/>
            <a:ext cx="2085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6DCC-2116-4E3D-A198-1230E431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67" y="4159042"/>
            <a:ext cx="10363200" cy="1362075"/>
          </a:xfrm>
        </p:spPr>
        <p:txBody>
          <a:bodyPr/>
          <a:lstStyle/>
          <a:p>
            <a:r>
              <a:rPr lang="en-ZA" dirty="0"/>
              <a:t>Support for Adherence, retention and improved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05DA-1FF8-4A1A-AEEF-D2D8BCA7C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880" y="2063433"/>
            <a:ext cx="10363200" cy="1500187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FC0C8-EA1D-4EA3-AE35-136A1BDD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297711"/>
            <a:ext cx="3729721" cy="35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75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A9E5-DC93-447D-999A-97F00BFE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1846"/>
            <a:ext cx="7886700" cy="916919"/>
          </a:xfrm>
        </p:spPr>
        <p:txBody>
          <a:bodyPr>
            <a:normAutofit fontScale="90000"/>
          </a:bodyPr>
          <a:lstStyle/>
          <a:p>
            <a:r>
              <a:rPr lang="en-ZA" dirty="0"/>
              <a:t>Reasons for adherence challenges …..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68F524-F71C-4471-A224-8CD52B21A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03" y="2145296"/>
            <a:ext cx="4707899" cy="373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73E6F-10AB-476A-A2CA-10AF5201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469" y="980160"/>
            <a:ext cx="4107768" cy="1043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B50A7-8EA8-46BC-A36E-2AF54B02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00" y="2156645"/>
            <a:ext cx="4889660" cy="3524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FE6C9-F95A-45D4-9DE9-1CA1AF4DB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094" y="980160"/>
            <a:ext cx="3987917" cy="1176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D59248-81B2-48F5-937D-F8F8D3BBED42}"/>
              </a:ext>
            </a:extLst>
          </p:cNvPr>
          <p:cNvSpPr txBox="1"/>
          <p:nvPr/>
        </p:nvSpPr>
        <p:spPr>
          <a:xfrm>
            <a:off x="7484100" y="6201379"/>
            <a:ext cx="470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Chikwari</a:t>
            </a:r>
            <a:r>
              <a:rPr lang="en-ZA" sz="1600" dirty="0"/>
              <a:t>, </a:t>
            </a:r>
            <a:r>
              <a:rPr lang="en-ZA" sz="1600" i="1" dirty="0"/>
              <a:t>JAIDS</a:t>
            </a:r>
            <a:r>
              <a:rPr lang="en-ZA" sz="1600" dirty="0"/>
              <a:t>, 2018; </a:t>
            </a:r>
            <a:r>
              <a:rPr lang="en-ZA" sz="1600" dirty="0" err="1"/>
              <a:t>Maskew</a:t>
            </a:r>
            <a:r>
              <a:rPr lang="en-ZA" sz="1600" dirty="0"/>
              <a:t>, </a:t>
            </a:r>
            <a:r>
              <a:rPr lang="en-ZA" sz="1600" i="1" dirty="0"/>
              <a:t>AIDS Res and Treatment</a:t>
            </a:r>
            <a:r>
              <a:rPr lang="en-ZA" sz="16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11550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B6BD0-07BE-45E0-8CAE-9FD16B6D8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25" y="265443"/>
            <a:ext cx="6872141" cy="4652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2BD97-7E67-49A2-BE79-5A76EC6E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003" y="4828360"/>
            <a:ext cx="6532775" cy="1158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1E689-0AB4-45E1-B981-D63E9B83BD73}"/>
              </a:ext>
            </a:extLst>
          </p:cNvPr>
          <p:cNvSpPr txBox="1"/>
          <p:nvPr/>
        </p:nvSpPr>
        <p:spPr>
          <a:xfrm>
            <a:off x="8597738" y="6284780"/>
            <a:ext cx="2629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Williams, </a:t>
            </a:r>
            <a:r>
              <a:rPr lang="en-ZA" sz="1600" i="1" dirty="0"/>
              <a:t>JIAS</a:t>
            </a:r>
            <a:r>
              <a:rPr lang="en-ZA" sz="1600" dirty="0"/>
              <a:t>,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35557-F1E3-4AF7-9563-F9C70610D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" y="5382140"/>
            <a:ext cx="2085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9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79754-1926-49B2-8D5D-5CD5B51A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88" y="170250"/>
            <a:ext cx="8763000" cy="2000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08AAF-3167-4AFE-B556-14F1FAEC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23" y="841639"/>
            <a:ext cx="8543925" cy="1666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9FA94-1784-412B-BAF4-37CFA471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221" y="2137039"/>
            <a:ext cx="8505825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F9624-C8EE-4176-AB73-602B7DC2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687" y="3108743"/>
            <a:ext cx="8302399" cy="1911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C58EB-E8CF-4A0E-A4D4-92291870A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88" y="3846326"/>
            <a:ext cx="8940671" cy="2051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8FFF8-DD55-4510-B046-82A5F0DDA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37" y="4869358"/>
            <a:ext cx="6341096" cy="1828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05F9B4-FC3B-4A8C-B34D-75E14034DEAD}"/>
              </a:ext>
            </a:extLst>
          </p:cNvPr>
          <p:cNvSpPr txBox="1"/>
          <p:nvPr/>
        </p:nvSpPr>
        <p:spPr>
          <a:xfrm>
            <a:off x="7471961" y="5991643"/>
            <a:ext cx="4720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err="1"/>
              <a:t>Nge’no</a:t>
            </a:r>
            <a:r>
              <a:rPr lang="en-ZA" sz="1400" dirty="0"/>
              <a:t>, J </a:t>
            </a:r>
            <a:r>
              <a:rPr lang="en-ZA" sz="1400" dirty="0" err="1"/>
              <a:t>Adol</a:t>
            </a:r>
            <a:r>
              <a:rPr lang="en-ZA" sz="1400" dirty="0"/>
              <a:t> Health 2018; </a:t>
            </a:r>
            <a:r>
              <a:rPr lang="en-ZA" sz="1400" dirty="0" err="1"/>
              <a:t>Fatti</a:t>
            </a:r>
            <a:r>
              <a:rPr lang="en-ZA" sz="1400" dirty="0"/>
              <a:t> JIAS, 2017, </a:t>
            </a:r>
            <a:r>
              <a:rPr lang="en-ZA" sz="1400" dirty="0" err="1"/>
              <a:t>Kanters</a:t>
            </a:r>
            <a:r>
              <a:rPr lang="en-ZA" sz="1400" dirty="0"/>
              <a:t>, JIAS, 2016; Lowenthal, JAMA, 2015;  Ferrand, Lancet Child and </a:t>
            </a:r>
            <a:r>
              <a:rPr lang="en-ZA" sz="1400" dirty="0" err="1"/>
              <a:t>adol</a:t>
            </a:r>
            <a:r>
              <a:rPr lang="en-ZA" sz="1400" dirty="0"/>
              <a:t> Health 2017; </a:t>
            </a:r>
            <a:r>
              <a:rPr lang="en-ZA" sz="1400" dirty="0" err="1"/>
              <a:t>Reif</a:t>
            </a:r>
            <a:r>
              <a:rPr lang="en-ZA" sz="1400" dirty="0"/>
              <a:t>, </a:t>
            </a:r>
            <a:r>
              <a:rPr lang="en-ZA" sz="1400" dirty="0" err="1"/>
              <a:t>Curr</a:t>
            </a:r>
            <a:r>
              <a:rPr lang="en-ZA" sz="1400" dirty="0"/>
              <a:t> Opinion, 2018 </a:t>
            </a:r>
          </a:p>
        </p:txBody>
      </p:sp>
    </p:spTree>
    <p:extLst>
      <p:ext uri="{BB962C8B-B14F-4D97-AF65-F5344CB8AC3E}">
        <p14:creationId xmlns:p14="http://schemas.microsoft.com/office/powerpoint/2010/main" val="41935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4BC6-0F7E-4BA9-91EC-9BED7334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Need to consider specific issues….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D0E46-F82E-49B9-A3F8-F7BE45D00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80" y="1417639"/>
            <a:ext cx="10691040" cy="452596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Mental Health</a:t>
            </a:r>
          </a:p>
          <a:p>
            <a:r>
              <a:rPr lang="en-ZA" dirty="0"/>
              <a:t>Disclosure </a:t>
            </a:r>
          </a:p>
          <a:p>
            <a:r>
              <a:rPr lang="en-ZA" dirty="0"/>
              <a:t>Sexual and reproductive health needs </a:t>
            </a:r>
          </a:p>
          <a:p>
            <a:r>
              <a:rPr lang="en-ZA" dirty="0"/>
              <a:t>Differentiated care models </a:t>
            </a:r>
          </a:p>
          <a:p>
            <a:r>
              <a:rPr lang="en-ZA" dirty="0"/>
              <a:t>Additional risk taking behaviours: Sex, drugs and rock ‘n roll!</a:t>
            </a:r>
          </a:p>
          <a:p>
            <a:r>
              <a:rPr lang="en-ZA" dirty="0"/>
              <a:t>Transition to adolescent or adult care </a:t>
            </a:r>
          </a:p>
          <a:p>
            <a:r>
              <a:rPr lang="en-ZA" dirty="0"/>
              <a:t>Pregnancy </a:t>
            </a:r>
          </a:p>
        </p:txBody>
      </p:sp>
      <p:pic>
        <p:nvPicPr>
          <p:cNvPr id="4" name="pregnant school girl in uniform_0-filtered.jpeg">
            <a:extLst>
              <a:ext uri="{FF2B5EF4-FFF2-40B4-BE49-F238E27FC236}">
                <a16:creationId xmlns:a16="http://schemas.microsoft.com/office/drawing/2014/main" id="{06BF38AD-63C7-4A8F-ABF4-328C96F6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r="10000"/>
          <a:stretch>
            <a:fillRect/>
          </a:stretch>
        </p:blipFill>
        <p:spPr>
          <a:xfrm>
            <a:off x="8059416" y="4285950"/>
            <a:ext cx="3211979" cy="1806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9104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0542-5EFF-46F2-BE08-6FB4AADC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FF0000"/>
                </a:solidFill>
              </a:rPr>
              <a:t>Treatment optimisation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D7BFF-19C6-4957-8081-192E3D74E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73314-7D5B-4756-99F8-CBA83CCA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0193"/>
            <a:ext cx="3495676" cy="3376613"/>
          </a:xfrm>
          <a:prstGeom prst="rect">
            <a:avLst/>
          </a:prstGeom>
        </p:spPr>
      </p:pic>
      <p:pic>
        <p:nvPicPr>
          <p:cNvPr id="9" name="Picture 8" descr="A picture containing indoor, food, wall, vegetable&#10;&#10;Description automatically generated">
            <a:extLst>
              <a:ext uri="{FF2B5EF4-FFF2-40B4-BE49-F238E27FC236}">
                <a16:creationId xmlns:a16="http://schemas.microsoft.com/office/drawing/2014/main" id="{BD6A7534-A22E-49E0-8D19-4DCCEE67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534287"/>
            <a:ext cx="5964381" cy="28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7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25C7-020C-48CC-9A29-A8A833D5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Treatment optimisation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BD2E-23E1-4745-9ECA-8EACCE0E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324" y="1499320"/>
            <a:ext cx="10028556" cy="4965340"/>
          </a:xfrm>
        </p:spPr>
        <p:txBody>
          <a:bodyPr>
            <a:normAutofit fontScale="85000" lnSpcReduction="20000"/>
          </a:bodyPr>
          <a:lstStyle/>
          <a:p>
            <a:r>
              <a:rPr lang="en-ZA" sz="3400" dirty="0">
                <a:solidFill>
                  <a:schemeClr val="tx1"/>
                </a:solidFill>
              </a:rPr>
              <a:t>As we move towards a universal regimen containing DTG…..</a:t>
            </a:r>
          </a:p>
          <a:p>
            <a:r>
              <a:rPr lang="en-ZA" sz="3400" dirty="0">
                <a:solidFill>
                  <a:schemeClr val="tx1"/>
                </a:solidFill>
              </a:rPr>
              <a:t>Key considerations:</a:t>
            </a:r>
          </a:p>
          <a:p>
            <a:pPr marL="400050" lvl="1" indent="0">
              <a:buNone/>
            </a:pPr>
            <a:r>
              <a:rPr lang="en-ZA" sz="1600" dirty="0">
                <a:solidFill>
                  <a:schemeClr val="tx1"/>
                </a:solidFill>
              </a:rPr>
              <a:t>  </a:t>
            </a:r>
            <a:r>
              <a:rPr lang="en-ZA" sz="2200" dirty="0">
                <a:solidFill>
                  <a:schemeClr val="tx1"/>
                </a:solidFill>
              </a:rPr>
              <a:t>-  </a:t>
            </a:r>
            <a:r>
              <a:rPr lang="en-ZA" sz="2300" dirty="0">
                <a:solidFill>
                  <a:schemeClr val="tx1"/>
                </a:solidFill>
              </a:rPr>
              <a:t>Signal for NTD in adolescents/youth periconception/1</a:t>
            </a:r>
            <a:r>
              <a:rPr lang="en-ZA" sz="2300" baseline="30000" dirty="0">
                <a:solidFill>
                  <a:schemeClr val="tx1"/>
                </a:solidFill>
              </a:rPr>
              <a:t>st</a:t>
            </a:r>
            <a:r>
              <a:rPr lang="en-ZA" sz="2300" dirty="0">
                <a:solidFill>
                  <a:schemeClr val="tx1"/>
                </a:solidFill>
              </a:rPr>
              <a:t> trimester</a:t>
            </a:r>
          </a:p>
          <a:p>
            <a:pPr marL="400050" lvl="1" indent="0">
              <a:buNone/>
            </a:pPr>
            <a:r>
              <a:rPr lang="en-ZA" sz="2300" dirty="0">
                <a:solidFill>
                  <a:schemeClr val="tx1"/>
                </a:solidFill>
              </a:rPr>
              <a:t> -  For 2</a:t>
            </a:r>
            <a:r>
              <a:rPr lang="en-ZA" sz="2300" baseline="30000" dirty="0">
                <a:solidFill>
                  <a:schemeClr val="tx1"/>
                </a:solidFill>
              </a:rPr>
              <a:t>nd</a:t>
            </a:r>
            <a:r>
              <a:rPr lang="en-ZA" sz="2300" dirty="0">
                <a:solidFill>
                  <a:schemeClr val="tx1"/>
                </a:solidFill>
              </a:rPr>
              <a:t> or 3</a:t>
            </a:r>
            <a:r>
              <a:rPr lang="en-ZA" sz="2300" baseline="30000" dirty="0">
                <a:solidFill>
                  <a:schemeClr val="tx1"/>
                </a:solidFill>
              </a:rPr>
              <a:t>rd</a:t>
            </a:r>
            <a:r>
              <a:rPr lang="en-ZA" sz="2300" dirty="0">
                <a:solidFill>
                  <a:schemeClr val="tx1"/>
                </a:solidFill>
              </a:rPr>
              <a:t> line DTG-regimens-optimal NRTI backbone</a:t>
            </a:r>
          </a:p>
          <a:p>
            <a:pPr marL="400050" lvl="1" indent="0">
              <a:buNone/>
            </a:pPr>
            <a:r>
              <a:rPr lang="en-ZA" sz="2300" dirty="0">
                <a:solidFill>
                  <a:schemeClr val="tx1"/>
                </a:solidFill>
              </a:rPr>
              <a:t> -  Emergence of resistance in treatment-experienced adolescents receiving DTG with an optimised background regimen </a:t>
            </a: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   </a:t>
            </a:r>
          </a:p>
          <a:p>
            <a:r>
              <a:rPr lang="en-ZA" sz="3400" dirty="0">
                <a:solidFill>
                  <a:schemeClr val="tx1"/>
                </a:solidFill>
              </a:rPr>
              <a:t>Need to ensure that adolescents are included in studies evaluating newer drugs and formulations to optimise ART </a:t>
            </a:r>
          </a:p>
          <a:p>
            <a:pPr marL="0" indent="0">
              <a:buNone/>
            </a:pPr>
            <a:r>
              <a:rPr lang="en-ZA" sz="3400" dirty="0">
                <a:solidFill>
                  <a:schemeClr val="tx1"/>
                </a:solidFill>
              </a:rPr>
              <a:t>    </a:t>
            </a:r>
            <a:r>
              <a:rPr lang="en-ZA" sz="2900" dirty="0">
                <a:solidFill>
                  <a:schemeClr val="tx1"/>
                </a:solidFill>
              </a:rPr>
              <a:t>- Long acting formulations (injectables, implants, microneedle patches)</a:t>
            </a:r>
          </a:p>
          <a:p>
            <a:pPr marL="0" indent="0">
              <a:buNone/>
            </a:pPr>
            <a:r>
              <a:rPr lang="en-ZA" sz="3400" dirty="0">
                <a:solidFill>
                  <a:schemeClr val="tx1"/>
                </a:solidFill>
              </a:rPr>
              <a:t>    - </a:t>
            </a:r>
            <a:r>
              <a:rPr lang="en-ZA" sz="2900" dirty="0">
                <a:solidFill>
                  <a:schemeClr val="tx1"/>
                </a:solidFill>
              </a:rPr>
              <a:t>Monoclonal neutralising antibody studies  (VRCO1, </a:t>
            </a:r>
            <a:r>
              <a:rPr lang="en-ZA" sz="2900" dirty="0">
                <a:solidFill>
                  <a:srgbClr val="FF0000"/>
                </a:solidFill>
              </a:rPr>
              <a:t>VRCO7</a:t>
            </a:r>
            <a:r>
              <a:rPr lang="en-ZA" sz="2900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26549-96EB-4109-A15C-5142991A1DBA}"/>
              </a:ext>
            </a:extLst>
          </p:cNvPr>
          <p:cNvSpPr txBox="1"/>
          <p:nvPr/>
        </p:nvSpPr>
        <p:spPr>
          <a:xfrm>
            <a:off x="7680960" y="6234376"/>
            <a:ext cx="4511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Zash</a:t>
            </a:r>
            <a:r>
              <a:rPr lang="en-ZA" sz="1600" dirty="0"/>
              <a:t>, </a:t>
            </a:r>
            <a:r>
              <a:rPr lang="en-ZA" sz="1600" i="1" dirty="0"/>
              <a:t>NEJM,</a:t>
            </a:r>
            <a:r>
              <a:rPr lang="en-ZA" sz="1600" dirty="0"/>
              <a:t> 2018; </a:t>
            </a:r>
            <a:r>
              <a:rPr lang="en-ZA" sz="1600" dirty="0" err="1"/>
              <a:t>Viani</a:t>
            </a:r>
            <a:r>
              <a:rPr lang="en-ZA" sz="1600" dirty="0"/>
              <a:t>, </a:t>
            </a:r>
            <a:r>
              <a:rPr lang="en-ZA" sz="1600" i="1" dirty="0"/>
              <a:t>J of Ped Inf Dis Soc</a:t>
            </a:r>
            <a:r>
              <a:rPr lang="en-ZA" sz="16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89397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DAC4B3-10A3-4822-8190-B3ABC6F5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4" y="240758"/>
            <a:ext cx="8758918" cy="2321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FAE0C-12EF-4EED-804B-EE990E25C870}"/>
              </a:ext>
            </a:extLst>
          </p:cNvPr>
          <p:cNvSpPr txBox="1"/>
          <p:nvPr/>
        </p:nvSpPr>
        <p:spPr>
          <a:xfrm>
            <a:off x="4023360" y="6340923"/>
            <a:ext cx="771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Margolis, </a:t>
            </a:r>
            <a:r>
              <a:rPr lang="en-ZA" sz="1600" i="1" dirty="0"/>
              <a:t>Lancet</a:t>
            </a:r>
            <a:r>
              <a:rPr lang="en-ZA" sz="1600" dirty="0"/>
              <a:t>, 2017; Murray, </a:t>
            </a:r>
            <a:r>
              <a:rPr lang="en-ZA" sz="1600" i="1" dirty="0"/>
              <a:t>HIV Clin Trials, </a:t>
            </a:r>
            <a:r>
              <a:rPr lang="en-ZA" sz="1600" dirty="0"/>
              <a:t>2018; </a:t>
            </a:r>
            <a:r>
              <a:rPr lang="en-ZA" sz="1600" dirty="0" err="1"/>
              <a:t>Rajoli</a:t>
            </a:r>
            <a:r>
              <a:rPr lang="en-ZA" sz="1600" dirty="0"/>
              <a:t>, </a:t>
            </a:r>
            <a:r>
              <a:rPr lang="en-ZA" sz="1600" i="1" dirty="0"/>
              <a:t>Clin Pharmacokinetics, </a:t>
            </a:r>
            <a:r>
              <a:rPr lang="en-ZA" sz="1600" dirty="0"/>
              <a:t>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A1981-622A-4660-95CC-70477C5C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181178"/>
            <a:ext cx="8758917" cy="2219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7BA4B-2339-4C5B-8FF0-FDB37BE0D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4" y="4011454"/>
            <a:ext cx="8758917" cy="20396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90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024415-6E97-4E02-98BA-B64AF60F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10" y="1892991"/>
            <a:ext cx="9504679" cy="4070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C103D-F504-45B9-B6DA-34BE6B70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40" y="142418"/>
            <a:ext cx="7106919" cy="1750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38573-FFC5-4D05-BBAC-A4AB7EEFAA9A}"/>
              </a:ext>
            </a:extLst>
          </p:cNvPr>
          <p:cNvSpPr txBox="1"/>
          <p:nvPr/>
        </p:nvSpPr>
        <p:spPr>
          <a:xfrm>
            <a:off x="1432559" y="5970060"/>
            <a:ext cx="950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Need to include children and adolescents in research, specifically those struggling with adherence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25241-C5E4-4A71-B7F8-AD3229EDB4B4}"/>
              </a:ext>
            </a:extLst>
          </p:cNvPr>
          <p:cNvSpPr txBox="1"/>
          <p:nvPr/>
        </p:nvSpPr>
        <p:spPr>
          <a:xfrm>
            <a:off x="8991600" y="6407805"/>
            <a:ext cx="1686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Weld, </a:t>
            </a:r>
            <a:r>
              <a:rPr lang="en-ZA" sz="1600" i="1" dirty="0"/>
              <a:t>JAIDS,</a:t>
            </a:r>
            <a:r>
              <a:rPr lang="en-ZA" sz="16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124484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E127-0EB0-48C5-AB0C-4DA15601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516" y="354317"/>
            <a:ext cx="10691084" cy="1143000"/>
          </a:xfrm>
        </p:spPr>
        <p:txBody>
          <a:bodyPr>
            <a:normAutofit fontScale="90000"/>
          </a:bodyPr>
          <a:lstStyle/>
          <a:p>
            <a:r>
              <a:rPr lang="en-ZA" dirty="0"/>
              <a:t>“Plan B”  if U=U fails or is unreliable???</a:t>
            </a:r>
            <a:br>
              <a:rPr lang="en-ZA" dirty="0"/>
            </a:b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BBC03-7750-4A83-82BC-8C7367CADDCE}"/>
              </a:ext>
            </a:extLst>
          </p:cNvPr>
          <p:cNvSpPr txBox="1"/>
          <p:nvPr/>
        </p:nvSpPr>
        <p:spPr>
          <a:xfrm>
            <a:off x="1405419" y="1091997"/>
            <a:ext cx="150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Oral </a:t>
            </a:r>
            <a:r>
              <a:rPr lang="en-ZA" sz="2400" dirty="0" err="1"/>
              <a:t>PrEP</a:t>
            </a:r>
            <a:r>
              <a:rPr lang="en-ZA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C8FE4-AAA8-4FDF-A5E7-82D72209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33" y="1553662"/>
            <a:ext cx="7453830" cy="4420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D10DF6-552E-4BB8-980A-9D6B2B53BE34}"/>
              </a:ext>
            </a:extLst>
          </p:cNvPr>
          <p:cNvSpPr txBox="1"/>
          <p:nvPr/>
        </p:nvSpPr>
        <p:spPr>
          <a:xfrm>
            <a:off x="2156532" y="1571609"/>
            <a:ext cx="7620001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3600" dirty="0">
                <a:solidFill>
                  <a:srgbClr val="FFFF00"/>
                </a:solidFill>
              </a:rPr>
              <a:t>Although progress is being made…..</a:t>
            </a:r>
          </a:p>
          <a:p>
            <a:r>
              <a:rPr lang="en-ZA" sz="3600" dirty="0">
                <a:solidFill>
                  <a:srgbClr val="FFFF00"/>
                </a:solidFill>
              </a:rPr>
              <a:t>Still need substantial effort and scale up to expand access </a:t>
            </a:r>
          </a:p>
          <a:p>
            <a:r>
              <a:rPr lang="en-ZA" sz="3600" dirty="0">
                <a:solidFill>
                  <a:srgbClr val="FFFF00"/>
                </a:solidFill>
              </a:rPr>
              <a:t>Adherence is a challenge!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E1A77-CBB0-4120-8DEA-C9DDB85550E3}"/>
              </a:ext>
            </a:extLst>
          </p:cNvPr>
          <p:cNvSpPr txBox="1"/>
          <p:nvPr/>
        </p:nvSpPr>
        <p:spPr>
          <a:xfrm>
            <a:off x="2156533" y="4067046"/>
            <a:ext cx="7620001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3600" dirty="0">
                <a:solidFill>
                  <a:srgbClr val="FFFF00"/>
                </a:solidFill>
              </a:rPr>
              <a:t>Newer formulations such as LAF being evaluated to overcome adherence difficulties with oral </a:t>
            </a:r>
            <a:r>
              <a:rPr lang="en-ZA" sz="3600" dirty="0" err="1">
                <a:solidFill>
                  <a:srgbClr val="FFFF00"/>
                </a:solidFill>
              </a:rPr>
              <a:t>PrEP</a:t>
            </a:r>
            <a:r>
              <a:rPr lang="en-ZA" sz="3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8DB46-2AB5-41B9-8795-7E94D81401F0}"/>
              </a:ext>
            </a:extLst>
          </p:cNvPr>
          <p:cNvSpPr txBox="1"/>
          <p:nvPr/>
        </p:nvSpPr>
        <p:spPr>
          <a:xfrm>
            <a:off x="8004628" y="6514385"/>
            <a:ext cx="428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Slide Courtesy of USAID, June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3257E-5C4B-49A7-BAC1-CA53C830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137" y="5743226"/>
            <a:ext cx="2542659" cy="73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D36A6-37C2-4BF5-891E-F4F017F7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" y="164803"/>
            <a:ext cx="3014249" cy="9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08BBE6-BFC2-4E6F-8193-817B2DE3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239789"/>
            <a:ext cx="3848101" cy="2967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D62705-AE11-4C77-84D9-3331F9B6E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1" y="450592"/>
            <a:ext cx="5073044" cy="2667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2BB19-0456-42A4-8E66-490A14CB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09" y="3332642"/>
            <a:ext cx="3800475" cy="34004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695F6-1D8D-4A1C-9ECD-506604010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701" y="3996763"/>
            <a:ext cx="5326144" cy="2725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358A3-59FF-4978-B29C-817481644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062" y="1989001"/>
            <a:ext cx="3943350" cy="3800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BF368C-6F0F-48E4-825B-555BCFC31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50859">
            <a:off x="6249541" y="3122849"/>
            <a:ext cx="3500008" cy="1303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1838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6FAA-AAE6-49A0-B927-6F4EEB7E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2C9A2-945F-4003-B105-6E92C455B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390196"/>
            <a:ext cx="7976870" cy="4351338"/>
          </a:xfrm>
        </p:spPr>
        <p:txBody>
          <a:bodyPr>
            <a:normAutofit fontScale="92500" lnSpcReduction="20000"/>
          </a:bodyPr>
          <a:lstStyle/>
          <a:p>
            <a:r>
              <a:rPr lang="en-ZA" sz="2400" dirty="0"/>
              <a:t>U=U may be the strongest message to improve adolescent HIV and ART outcomes</a:t>
            </a:r>
          </a:p>
          <a:p>
            <a:r>
              <a:rPr lang="en-ZA" sz="2400" dirty="0"/>
              <a:t>Will be successful in 80% adolescents/youth on ART, VL suppressed</a:t>
            </a:r>
          </a:p>
          <a:p>
            <a:r>
              <a:rPr lang="en-ZA" sz="2400" dirty="0"/>
              <a:t>However, we do need to address issues along the 90-90-90 cascade to get there </a:t>
            </a:r>
          </a:p>
          <a:p>
            <a:r>
              <a:rPr lang="en-ZA" sz="2400" dirty="0"/>
              <a:t>Efforts need to be multi-layered, scalable </a:t>
            </a:r>
          </a:p>
          <a:p>
            <a:r>
              <a:rPr lang="en-ZA" sz="2400" dirty="0"/>
              <a:t>Need to improve access to optimised treatment especially in at-risk adolescents/youth </a:t>
            </a:r>
          </a:p>
          <a:p>
            <a:r>
              <a:rPr lang="en-ZA" sz="2400" dirty="0"/>
              <a:t>Back-up plan is </a:t>
            </a:r>
            <a:r>
              <a:rPr lang="en-ZA" sz="2400" dirty="0" err="1"/>
              <a:t>PrEP</a:t>
            </a:r>
            <a:r>
              <a:rPr lang="en-ZA" sz="2400" dirty="0"/>
              <a:t>……reliable and effective but adherence strategies need to be improved and rollout slow</a:t>
            </a:r>
          </a:p>
          <a:p>
            <a:r>
              <a:rPr lang="en-ZA" sz="2400" dirty="0"/>
              <a:t>Improved formulations are exciting for treatment and prevention-need to ensure that children and adolescents are INCLUDED!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9C43B-4C06-44FC-8B1E-C851B05B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4267"/>
            <a:ext cx="2085975" cy="120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D55FF-F038-4B05-B0B3-8DA0328C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26"/>
            <a:ext cx="2078187" cy="15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9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FD93-D438-4F1D-84B2-FAB5CCB6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59" y="383969"/>
            <a:ext cx="10691084" cy="1143000"/>
          </a:xfrm>
        </p:spPr>
        <p:txBody>
          <a:bodyPr/>
          <a:lstStyle/>
          <a:p>
            <a:r>
              <a:rPr lang="en-ZA" dirty="0"/>
              <a:t>ACKNOWLEDGEMENTS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4C731-45E5-4943-8312-0FA35A33FFAC}"/>
              </a:ext>
            </a:extLst>
          </p:cNvPr>
          <p:cNvSpPr txBox="1"/>
          <p:nvPr/>
        </p:nvSpPr>
        <p:spPr>
          <a:xfrm>
            <a:off x="1133061" y="1614964"/>
            <a:ext cx="74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The adolescents and youth who we have the privilege of working with </a:t>
            </a:r>
          </a:p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5CDBA-4B83-4A92-B39C-6A894E0B1BCC}"/>
              </a:ext>
            </a:extLst>
          </p:cNvPr>
          <p:cNvSpPr txBox="1"/>
          <p:nvPr/>
        </p:nvSpPr>
        <p:spPr>
          <a:xfrm>
            <a:off x="1133062" y="2349290"/>
            <a:ext cx="235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Gloria Maimela</a:t>
            </a:r>
          </a:p>
          <a:p>
            <a:r>
              <a:rPr lang="en-ZA" dirty="0"/>
              <a:t>Shobna Sawry</a:t>
            </a:r>
          </a:p>
          <a:p>
            <a:r>
              <a:rPr lang="en-ZA" dirty="0"/>
              <a:t>John Imrie </a:t>
            </a:r>
          </a:p>
          <a:p>
            <a:r>
              <a:rPr lang="en-ZA" dirty="0"/>
              <a:t>Faeezah Patel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46F01-A4B7-44C1-8CA5-368A90550EAA}"/>
              </a:ext>
            </a:extLst>
          </p:cNvPr>
          <p:cNvSpPr txBox="1"/>
          <p:nvPr/>
        </p:nvSpPr>
        <p:spPr>
          <a:xfrm>
            <a:off x="1133061" y="3728866"/>
            <a:ext cx="23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PEPFAR </a:t>
            </a:r>
          </a:p>
          <a:p>
            <a:r>
              <a:rPr lang="en-ZA" dirty="0"/>
              <a:t>The ELMA Foundation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DFC988D-D926-43A2-910B-E232F54A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43" y="4375197"/>
            <a:ext cx="1136913" cy="67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9DFEA-DFFA-4C98-98BC-393937C8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242" y="3429000"/>
            <a:ext cx="2542659" cy="7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3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20472"/>
            <a:ext cx="7886700" cy="1775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5499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C457D-3E64-4503-A0EB-31AA3A8B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9" y="252796"/>
            <a:ext cx="6047279" cy="3564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00CE55-C099-4EBE-B5F0-DE06BF91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374" y="868237"/>
            <a:ext cx="6764186" cy="4332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93635-CFA9-4B2C-86D0-0C91EA7A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86" y="2750508"/>
            <a:ext cx="7551513" cy="3903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023EBD-4B58-4EAD-BB57-6E3A96509013}"/>
              </a:ext>
            </a:extLst>
          </p:cNvPr>
          <p:cNvSpPr txBox="1"/>
          <p:nvPr/>
        </p:nvSpPr>
        <p:spPr>
          <a:xfrm>
            <a:off x="1828800" y="1657065"/>
            <a:ext cx="8006080" cy="360435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bg1"/>
                </a:solidFill>
              </a:rPr>
              <a:t>U=U: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bg1"/>
                </a:solidFill>
              </a:rPr>
              <a:t>Motivation to test, link to HIV care, initiate ART and remain in care, virally suppressed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bg1"/>
                </a:solidFill>
              </a:rPr>
              <a:t>Removes internal and external stigma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bg1"/>
                </a:solidFill>
              </a:rPr>
              <a:t>Removes guilt and fear associated with potentially infecting a sexual 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bg1"/>
                </a:solidFill>
              </a:rPr>
              <a:t>Reduces risk of potential criminalization</a:t>
            </a:r>
          </a:p>
          <a:p>
            <a:r>
              <a:rPr lang="en-ZA" sz="1400" dirty="0">
                <a:solidFill>
                  <a:schemeClr val="bg1"/>
                </a:solidFill>
              </a:rPr>
              <a:t>                                                                                            </a:t>
            </a:r>
            <a:r>
              <a:rPr lang="en-ZA" sz="1400" dirty="0" err="1">
                <a:solidFill>
                  <a:schemeClr val="bg1"/>
                </a:solidFill>
              </a:rPr>
              <a:t>Eisinger</a:t>
            </a:r>
            <a:r>
              <a:rPr lang="en-ZA" sz="1400" dirty="0">
                <a:solidFill>
                  <a:schemeClr val="bg1"/>
                </a:solidFill>
              </a:rPr>
              <a:t> et al, JAMA 2019</a:t>
            </a:r>
            <a:r>
              <a:rPr lang="en-ZA" sz="28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405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0AAEC-D1BB-4565-930E-159C2D6C2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99"/>
                    </a14:imgEffect>
                    <a14:imgEffect>
                      <a14:saturation sa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7298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048249D-6A08-49F4-BD1F-50C356A2D59F}"/>
              </a:ext>
            </a:extLst>
          </p:cNvPr>
          <p:cNvSpPr/>
          <p:nvPr/>
        </p:nvSpPr>
        <p:spPr>
          <a:xfrm>
            <a:off x="3910750" y="3216619"/>
            <a:ext cx="3516198" cy="3499701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Rebecca </a:t>
            </a:r>
          </a:p>
          <a:p>
            <a:pPr algn="ctr"/>
            <a:r>
              <a:rPr lang="en-ZA" dirty="0"/>
              <a:t>18 year old</a:t>
            </a:r>
          </a:p>
          <a:p>
            <a:pPr algn="ctr"/>
            <a:r>
              <a:rPr lang="en-ZA" dirty="0"/>
              <a:t>Horizontally infected</a:t>
            </a:r>
          </a:p>
          <a:p>
            <a:pPr algn="ctr"/>
            <a:r>
              <a:rPr lang="en-ZA" dirty="0"/>
              <a:t>IDU</a:t>
            </a:r>
          </a:p>
          <a:p>
            <a:pPr algn="ctr"/>
            <a:r>
              <a:rPr lang="en-ZA" dirty="0"/>
              <a:t>Trying to get clean and be adherent to ART but challenging</a:t>
            </a:r>
          </a:p>
          <a:p>
            <a:pPr algn="ctr"/>
            <a:r>
              <a:rPr lang="en-ZA" dirty="0"/>
              <a:t>Mental health issues</a:t>
            </a:r>
          </a:p>
          <a:p>
            <a:pPr algn="ctr"/>
            <a:r>
              <a:rPr lang="en-ZA" dirty="0"/>
              <a:t>VL 32 000 cps/ml </a:t>
            </a:r>
          </a:p>
          <a:p>
            <a:pPr algn="ctr"/>
            <a:endParaRPr lang="en-ZA" dirty="0"/>
          </a:p>
          <a:p>
            <a:pPr algn="ctr"/>
            <a:endParaRPr lang="en-ZA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C94A92B-DE6E-4A94-902A-FF5859B1EBE8}"/>
              </a:ext>
            </a:extLst>
          </p:cNvPr>
          <p:cNvSpPr/>
          <p:nvPr/>
        </p:nvSpPr>
        <p:spPr>
          <a:xfrm>
            <a:off x="6919077" y="925576"/>
            <a:ext cx="3516198" cy="3499701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George</a:t>
            </a:r>
          </a:p>
          <a:p>
            <a:pPr algn="ctr"/>
            <a:r>
              <a:rPr lang="en-ZA" dirty="0"/>
              <a:t>19 year old</a:t>
            </a:r>
          </a:p>
          <a:p>
            <a:pPr algn="ctr"/>
            <a:r>
              <a:rPr lang="en-ZA" dirty="0"/>
              <a:t>Horizontally infected </a:t>
            </a:r>
          </a:p>
          <a:p>
            <a:pPr algn="ctr"/>
            <a:r>
              <a:rPr lang="en-ZA" dirty="0"/>
              <a:t>Identifies as bisexual</a:t>
            </a:r>
          </a:p>
          <a:p>
            <a:pPr algn="ctr"/>
            <a:r>
              <a:rPr lang="en-ZA" dirty="0"/>
              <a:t>Adherence difficulties, mainly takes ART while in a relationship, not with casual partners  </a:t>
            </a:r>
          </a:p>
          <a:p>
            <a:pPr algn="ctr"/>
            <a:r>
              <a:rPr lang="en-ZA" dirty="0"/>
              <a:t>VL 12 000 cps/ml 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73416D3-BBA5-4BFA-8795-C0EB5B91F94A}"/>
              </a:ext>
            </a:extLst>
          </p:cNvPr>
          <p:cNvSpPr/>
          <p:nvPr/>
        </p:nvSpPr>
        <p:spPr>
          <a:xfrm>
            <a:off x="1756725" y="292233"/>
            <a:ext cx="3516198" cy="3499701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Bongi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16 year old, vertically infected 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On ART 12 years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On 2</a:t>
            </a:r>
            <a:r>
              <a:rPr lang="en-ZA" baseline="30000" dirty="0">
                <a:solidFill>
                  <a:schemeClr val="bg1"/>
                </a:solidFill>
              </a:rPr>
              <a:t>nd</a:t>
            </a:r>
            <a:r>
              <a:rPr lang="en-ZA" dirty="0">
                <a:solidFill>
                  <a:schemeClr val="bg1"/>
                </a:solidFill>
              </a:rPr>
              <a:t> line since 2017  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VL 40 000 cps/ml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Considering heterosexual relationship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36B04-12A6-4792-AB2C-18B0AFC4EDF0}"/>
              </a:ext>
            </a:extLst>
          </p:cNvPr>
          <p:cNvSpPr txBox="1"/>
          <p:nvPr/>
        </p:nvSpPr>
        <p:spPr>
          <a:xfrm>
            <a:off x="5272924" y="141681"/>
            <a:ext cx="2812133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4000" dirty="0">
                <a:solidFill>
                  <a:srgbClr val="FFFF00"/>
                </a:solidFill>
              </a:rPr>
              <a:t>Consider……</a:t>
            </a:r>
          </a:p>
        </p:txBody>
      </p:sp>
    </p:spTree>
    <p:extLst>
      <p:ext uri="{BB962C8B-B14F-4D97-AF65-F5344CB8AC3E}">
        <p14:creationId xmlns:p14="http://schemas.microsoft.com/office/powerpoint/2010/main" val="253982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34116-0617-499B-854B-C83479D6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930208"/>
            <a:ext cx="9048750" cy="971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1A372-3C59-4802-97EE-A5294DC7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84" y="1803349"/>
            <a:ext cx="2041885" cy="2897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14A27-7279-406E-8FFD-6189CE15D7DA}"/>
              </a:ext>
            </a:extLst>
          </p:cNvPr>
          <p:cNvSpPr txBox="1"/>
          <p:nvPr/>
        </p:nvSpPr>
        <p:spPr>
          <a:xfrm>
            <a:off x="2504387" y="5105750"/>
            <a:ext cx="608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Why lost in translation for adolescents?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45587-4CBD-4DE3-8555-DD9D227FDF94}"/>
              </a:ext>
            </a:extLst>
          </p:cNvPr>
          <p:cNvSpPr txBox="1"/>
          <p:nvPr/>
        </p:nvSpPr>
        <p:spPr>
          <a:xfrm>
            <a:off x="2433687" y="5577649"/>
            <a:ext cx="677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The U=Undetectable may be missing……</a:t>
            </a:r>
          </a:p>
          <a:p>
            <a:r>
              <a:rPr lang="en-ZA" dirty="0">
                <a:solidFill>
                  <a:schemeClr val="bg1"/>
                </a:solidFill>
              </a:rPr>
              <a:t>Which makes the U=untransmissible much more complicated</a:t>
            </a:r>
          </a:p>
          <a:p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EF541-EB95-4826-90F5-D2807CFE22B8}"/>
              </a:ext>
            </a:extLst>
          </p:cNvPr>
          <p:cNvSpPr txBox="1"/>
          <p:nvPr/>
        </p:nvSpPr>
        <p:spPr>
          <a:xfrm>
            <a:off x="1703109" y="207391"/>
            <a:ext cx="878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So……despite U=U being “lost in translation” for adolescents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8F569-0EE8-45DC-8F1F-FA7CEA34F9B2}"/>
              </a:ext>
            </a:extLst>
          </p:cNvPr>
          <p:cNvSpPr txBox="1"/>
          <p:nvPr/>
        </p:nvSpPr>
        <p:spPr>
          <a:xfrm>
            <a:off x="2085975" y="4956243"/>
            <a:ext cx="8710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U=U is a very powerful message for adolescents and  youth in achieving 90-90-90 goals especially regarding developing sexual orientation and exploration at a time when relationships are likely unstable and disclosure to sexual partners is very unlikely…..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8E9B81-36E8-4109-97A1-2750ABB2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5082"/>
            <a:ext cx="2085975" cy="1209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EF222-5ECA-4944-9629-86FD532A4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2" y="2246584"/>
            <a:ext cx="1839048" cy="2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D712D-AF93-4B08-B641-2D26F840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412912"/>
            <a:ext cx="8178799" cy="47845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EFB1D-18F6-41C3-A928-57A480A01139}"/>
              </a:ext>
            </a:extLst>
          </p:cNvPr>
          <p:cNvSpPr txBox="1"/>
          <p:nvPr/>
        </p:nvSpPr>
        <p:spPr>
          <a:xfrm>
            <a:off x="1720294" y="488527"/>
            <a:ext cx="8876586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highlight>
                  <a:srgbClr val="000000"/>
                </a:highlight>
              </a:rPr>
              <a:t>To achieve U=U, we need to be aware of, and address each of the challenges in 90-90-90 for adolescents and youth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6A1FA-770E-4117-8FE8-577552A69865}"/>
              </a:ext>
            </a:extLst>
          </p:cNvPr>
          <p:cNvSpPr txBox="1"/>
          <p:nvPr/>
        </p:nvSpPr>
        <p:spPr>
          <a:xfrm>
            <a:off x="8382000" y="6278880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UNAIDS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A7EE3-4A7E-40CA-ACBC-10E4A826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7362"/>
            <a:ext cx="2085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0D94-3A02-4EED-B4CA-60CF01C4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8902" y="436130"/>
            <a:ext cx="12416901" cy="588961"/>
          </a:xfrm>
        </p:spPr>
        <p:txBody>
          <a:bodyPr>
            <a:normAutofit fontScale="90000"/>
          </a:bodyPr>
          <a:lstStyle/>
          <a:p>
            <a:r>
              <a:rPr lang="en-ZA" dirty="0">
                <a:solidFill>
                  <a:schemeClr val="tx1"/>
                </a:solidFill>
              </a:rPr>
              <a:t>HIV CASCADE ADOLESCENTS……. 90-90-90? </a:t>
            </a:r>
            <a:br>
              <a:rPr lang="en-ZA" dirty="0">
                <a:solidFill>
                  <a:schemeClr val="tx1"/>
                </a:solidFill>
              </a:rPr>
            </a:b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10622-8D9E-426D-A571-82673EEA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43" y="1084719"/>
            <a:ext cx="5108897" cy="4064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26F8FF-393C-4CAD-8774-2DE18B020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900139"/>
              </p:ext>
            </p:extLst>
          </p:nvPr>
        </p:nvGraphicFramePr>
        <p:xfrm>
          <a:off x="1068551" y="1015432"/>
          <a:ext cx="4543106" cy="413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Box 3">
            <a:extLst>
              <a:ext uri="{FF2B5EF4-FFF2-40B4-BE49-F238E27FC236}">
                <a16:creationId xmlns:a16="http://schemas.microsoft.com/office/drawing/2014/main" id="{09E5808B-25ED-4ACE-B1E9-2FB524B591CB}"/>
              </a:ext>
            </a:extLst>
          </p:cNvPr>
          <p:cNvSpPr txBox="1"/>
          <p:nvPr/>
        </p:nvSpPr>
        <p:spPr>
          <a:xfrm>
            <a:off x="1589819" y="1507855"/>
            <a:ext cx="581025" cy="2857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78,949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41652-9329-401D-A7AD-3CBBBE388550}"/>
              </a:ext>
            </a:extLst>
          </p:cNvPr>
          <p:cNvSpPr txBox="1"/>
          <p:nvPr/>
        </p:nvSpPr>
        <p:spPr>
          <a:xfrm>
            <a:off x="2381208" y="2368911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40%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F564B-0006-4A1F-9123-4BAE6A3DBCCA}"/>
              </a:ext>
            </a:extLst>
          </p:cNvPr>
          <p:cNvSpPr txBox="1"/>
          <p:nvPr/>
        </p:nvSpPr>
        <p:spPr>
          <a:xfrm>
            <a:off x="3188316" y="2747394"/>
            <a:ext cx="63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25%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723CD-C72D-4A38-869D-9DD183F8D2C0}"/>
              </a:ext>
            </a:extLst>
          </p:cNvPr>
          <p:cNvSpPr txBox="1"/>
          <p:nvPr/>
        </p:nvSpPr>
        <p:spPr>
          <a:xfrm>
            <a:off x="3887713" y="3161130"/>
            <a:ext cx="63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11%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B697E-C831-4174-B3F8-9B01000B6CC7}"/>
              </a:ext>
            </a:extLst>
          </p:cNvPr>
          <p:cNvSpPr txBox="1"/>
          <p:nvPr/>
        </p:nvSpPr>
        <p:spPr>
          <a:xfrm>
            <a:off x="4650789" y="3330556"/>
            <a:ext cx="48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6%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BEE6C-6B0A-4233-8FD2-89B749E673BF}"/>
              </a:ext>
            </a:extLst>
          </p:cNvPr>
          <p:cNvSpPr txBox="1"/>
          <p:nvPr/>
        </p:nvSpPr>
        <p:spPr>
          <a:xfrm>
            <a:off x="1068551" y="5231303"/>
            <a:ext cx="1123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 Congo, Mozambique, Nigeria, Uganda-36.5 % tested for HIV</a:t>
            </a:r>
          </a:p>
          <a:p>
            <a:r>
              <a:rPr lang="en-ZA" dirty="0"/>
              <a:t>- HIV+,  46-65% know their status (Population-based HIV Impact Assessments)</a:t>
            </a:r>
          </a:p>
          <a:p>
            <a:r>
              <a:rPr lang="en-ZA" dirty="0"/>
              <a:t>- On ART, virally suppressed 79% if denominator is those receiving VL testing, but 30% if account for “leaky” cascade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03BCF6-47E0-4039-878D-907C280E7DC8}"/>
              </a:ext>
            </a:extLst>
          </p:cNvPr>
          <p:cNvSpPr txBox="1"/>
          <p:nvPr/>
        </p:nvSpPr>
        <p:spPr>
          <a:xfrm>
            <a:off x="7466405" y="6237203"/>
            <a:ext cx="44715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600" dirty="0" err="1"/>
              <a:t>Zanoni</a:t>
            </a:r>
            <a:r>
              <a:rPr lang="en-ZA" sz="1600" dirty="0"/>
              <a:t>, </a:t>
            </a:r>
            <a:r>
              <a:rPr lang="en-ZA" sz="1600" i="1" dirty="0"/>
              <a:t>AIDS Patient Care STDs,</a:t>
            </a:r>
            <a:r>
              <a:rPr lang="en-ZA" sz="1600" dirty="0"/>
              <a:t> 2014, </a:t>
            </a:r>
            <a:r>
              <a:rPr lang="en-ZA" sz="1600" dirty="0" err="1"/>
              <a:t>Enane</a:t>
            </a:r>
            <a:r>
              <a:rPr lang="en-ZA" sz="1600" dirty="0"/>
              <a:t>, J of Virus Eradication, 2018, UNAIDS 2017 </a:t>
            </a:r>
          </a:p>
        </p:txBody>
      </p:sp>
    </p:spTree>
    <p:extLst>
      <p:ext uri="{BB962C8B-B14F-4D97-AF65-F5344CB8AC3E}">
        <p14:creationId xmlns:p14="http://schemas.microsoft.com/office/powerpoint/2010/main" val="213113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6AE-ACD4-406A-8FA0-7711B86D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Vertical and horizontal HIV infection…..does it matter??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02AC-FA1C-4857-AA27-391EF1F6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080" y="1655864"/>
            <a:ext cx="8979159" cy="4351338"/>
          </a:xfrm>
        </p:spPr>
        <p:txBody>
          <a:bodyPr>
            <a:normAutofit fontScale="70000" lnSpcReduction="20000"/>
          </a:bodyPr>
          <a:lstStyle/>
          <a:p>
            <a:r>
              <a:rPr lang="en-ZA" dirty="0"/>
              <a:t>It depends……</a:t>
            </a:r>
          </a:p>
          <a:p>
            <a:r>
              <a:rPr lang="en-ZA" dirty="0"/>
              <a:t>Age and maturity level probably more important than mode of transmission</a:t>
            </a:r>
          </a:p>
          <a:p>
            <a:r>
              <a:rPr lang="en-ZA" dirty="0"/>
              <a:t>But there are issues specific to vertically infected compared to horizontally infected adolescents and youth depending on:</a:t>
            </a:r>
          </a:p>
          <a:p>
            <a:pPr marL="0" indent="0">
              <a:buNone/>
            </a:pPr>
            <a:r>
              <a:rPr lang="en-ZA" dirty="0"/>
              <a:t>       - Age at diagnosis</a:t>
            </a:r>
          </a:p>
          <a:p>
            <a:pPr marL="0" indent="0">
              <a:buNone/>
            </a:pPr>
            <a:r>
              <a:rPr lang="en-ZA" dirty="0"/>
              <a:t>       - Period of exposure to HIV and ART</a:t>
            </a:r>
          </a:p>
          <a:p>
            <a:pPr marL="0" indent="0">
              <a:buNone/>
            </a:pPr>
            <a:r>
              <a:rPr lang="en-ZA" dirty="0"/>
              <a:t>       - Neurocognitive functioning </a:t>
            </a:r>
          </a:p>
          <a:p>
            <a:pPr marL="0" indent="0">
              <a:buNone/>
            </a:pPr>
            <a:r>
              <a:rPr lang="en-ZA" dirty="0"/>
              <a:t>       - </a:t>
            </a:r>
            <a:r>
              <a:rPr lang="en-ZA" dirty="0" err="1"/>
              <a:t>Orphanhood</a:t>
            </a:r>
            <a:r>
              <a:rPr lang="en-ZA" dirty="0"/>
              <a:t> </a:t>
            </a:r>
          </a:p>
          <a:p>
            <a:pPr marL="0" indent="0">
              <a:buNone/>
            </a:pPr>
            <a:r>
              <a:rPr lang="en-ZA" dirty="0"/>
              <a:t>       - High risk behaviours (adherence, unprotected sex, alcohol, drugs) </a:t>
            </a:r>
          </a:p>
          <a:p>
            <a:pPr marL="0" indent="0">
              <a:buNone/>
            </a:pPr>
            <a:r>
              <a:rPr lang="en-ZA" dirty="0"/>
              <a:t>       - Maturity level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>
                <a:solidFill>
                  <a:srgbClr val="FF0000"/>
                </a:solidFill>
              </a:rPr>
              <a:t>Should we be categorising adolescents as early or late presenters instead?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3BAD2-B1A0-4707-9802-A9D63F0A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59702"/>
            <a:ext cx="1675178" cy="9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89828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21236</TotalTime>
  <Words>1662</Words>
  <Application>Microsoft Office PowerPoint</Application>
  <PresentationFormat>Widescreen</PresentationFormat>
  <Paragraphs>192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Franklin Gothic Book</vt:lpstr>
      <vt:lpstr>Raleway</vt:lpstr>
      <vt:lpstr>Times New Roman</vt:lpstr>
      <vt:lpstr>AIDS 2016_Template</vt:lpstr>
      <vt:lpstr>PowerPoint Presentation</vt:lpstr>
      <vt:lpstr>Lost in Translation?  What is U=U in the Adolescent Context Globally?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HIV CASCADE ADOLESCENTS……. 90-90-90?  </vt:lpstr>
      <vt:lpstr>Vertical and horizontal HIV infection…..does it matter?? </vt:lpstr>
      <vt:lpstr>HIV testing, diagnosis and linkage </vt:lpstr>
      <vt:lpstr>Test and diagnose</vt:lpstr>
      <vt:lpstr>PowerPoint Presentation</vt:lpstr>
      <vt:lpstr>  Yield and acceptability of HIV testing   </vt:lpstr>
      <vt:lpstr>PowerPoint Presentation</vt:lpstr>
      <vt:lpstr>Linkage and engagement in care remains a challenge……</vt:lpstr>
      <vt:lpstr>retention in care and VL suppression</vt:lpstr>
      <vt:lpstr>PowerPoint Presentation</vt:lpstr>
      <vt:lpstr>PowerPoint Presentation</vt:lpstr>
      <vt:lpstr>PowerPoint Presentation</vt:lpstr>
      <vt:lpstr>Support for Adherence, retention and improved outcomes</vt:lpstr>
      <vt:lpstr>Reasons for adherence challenges …..</vt:lpstr>
      <vt:lpstr>PowerPoint Presentation</vt:lpstr>
      <vt:lpstr>PowerPoint Presentation</vt:lpstr>
      <vt:lpstr>Need to consider specific issues….</vt:lpstr>
      <vt:lpstr>Treatment optimisation </vt:lpstr>
      <vt:lpstr>Treatment optimisation </vt:lpstr>
      <vt:lpstr>PowerPoint Presentation</vt:lpstr>
      <vt:lpstr>PowerPoint Presentation</vt:lpstr>
      <vt:lpstr>“Plan B”  if U=U fails or is unreliable??? </vt:lpstr>
      <vt:lpstr>Conclusion </vt:lpstr>
      <vt:lpstr>ACKNOWLEDGEMENTS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86</cp:revision>
  <cp:lastPrinted>2017-01-16T15:31:13Z</cp:lastPrinted>
  <dcterms:created xsi:type="dcterms:W3CDTF">2017-01-13T09:09:35Z</dcterms:created>
  <dcterms:modified xsi:type="dcterms:W3CDTF">2019-07-23T19:05:15Z</dcterms:modified>
</cp:coreProperties>
</file>